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1" r:id="rId1"/>
    <p:sldMasterId id="2147483774" r:id="rId2"/>
  </p:sldMasterIdLst>
  <p:notesMasterIdLst>
    <p:notesMasterId r:id="rId48"/>
  </p:notesMasterIdLst>
  <p:handoutMasterIdLst>
    <p:handoutMasterId r:id="rId49"/>
  </p:handoutMasterIdLst>
  <p:sldIdLst>
    <p:sldId id="274" r:id="rId3"/>
    <p:sldId id="377" r:id="rId4"/>
    <p:sldId id="371" r:id="rId5"/>
    <p:sldId id="366" r:id="rId6"/>
    <p:sldId id="369" r:id="rId7"/>
    <p:sldId id="367" r:id="rId8"/>
    <p:sldId id="368" r:id="rId9"/>
    <p:sldId id="288" r:id="rId10"/>
    <p:sldId id="370" r:id="rId11"/>
    <p:sldId id="360" r:id="rId12"/>
    <p:sldId id="361" r:id="rId13"/>
    <p:sldId id="323" r:id="rId14"/>
    <p:sldId id="290" r:id="rId15"/>
    <p:sldId id="324" r:id="rId16"/>
    <p:sldId id="291" r:id="rId17"/>
    <p:sldId id="325" r:id="rId18"/>
    <p:sldId id="292" r:id="rId19"/>
    <p:sldId id="293" r:id="rId20"/>
    <p:sldId id="294" r:id="rId21"/>
    <p:sldId id="296" r:id="rId22"/>
    <p:sldId id="372" r:id="rId23"/>
    <p:sldId id="373" r:id="rId24"/>
    <p:sldId id="376" r:id="rId25"/>
    <p:sldId id="349" r:id="rId26"/>
    <p:sldId id="358" r:id="rId27"/>
    <p:sldId id="333" r:id="rId28"/>
    <p:sldId id="334" r:id="rId29"/>
    <p:sldId id="352" r:id="rId30"/>
    <p:sldId id="353" r:id="rId31"/>
    <p:sldId id="308" r:id="rId32"/>
    <p:sldId id="359" r:id="rId33"/>
    <p:sldId id="354" r:id="rId34"/>
    <p:sldId id="309" r:id="rId35"/>
    <p:sldId id="346" r:id="rId36"/>
    <p:sldId id="344" r:id="rId37"/>
    <p:sldId id="313" r:id="rId38"/>
    <p:sldId id="375" r:id="rId39"/>
    <p:sldId id="347" r:id="rId40"/>
    <p:sldId id="315" r:id="rId41"/>
    <p:sldId id="316" r:id="rId42"/>
    <p:sldId id="317" r:id="rId43"/>
    <p:sldId id="318" r:id="rId44"/>
    <p:sldId id="319" r:id="rId45"/>
    <p:sldId id="320" r:id="rId46"/>
    <p:sldId id="282" r:id="rId4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DD9EE983-41AE-4F66-B782-EABD27FC0F53}">
          <p14:sldIdLst>
            <p14:sldId id="274"/>
            <p14:sldId id="377"/>
            <p14:sldId id="371"/>
            <p14:sldId id="366"/>
            <p14:sldId id="369"/>
            <p14:sldId id="367"/>
            <p14:sldId id="368"/>
          </p14:sldIdLst>
        </p14:section>
        <p14:section name="Schedule status indicators" id="{99F74852-539B-45B5-A612-D95EEA5F3808}">
          <p14:sldIdLst>
            <p14:sldId id="288"/>
            <p14:sldId id="370"/>
            <p14:sldId id="360"/>
            <p14:sldId id="361"/>
            <p14:sldId id="323"/>
            <p14:sldId id="290"/>
            <p14:sldId id="324"/>
            <p14:sldId id="291"/>
            <p14:sldId id="325"/>
            <p14:sldId id="292"/>
            <p14:sldId id="293"/>
            <p14:sldId id="294"/>
            <p14:sldId id="296"/>
            <p14:sldId id="372"/>
            <p14:sldId id="373"/>
            <p14:sldId id="376"/>
            <p14:sldId id="349"/>
            <p14:sldId id="358"/>
            <p14:sldId id="333"/>
            <p14:sldId id="334"/>
            <p14:sldId id="352"/>
            <p14:sldId id="353"/>
            <p14:sldId id="308"/>
            <p14:sldId id="359"/>
            <p14:sldId id="354"/>
            <p14:sldId id="309"/>
            <p14:sldId id="346"/>
            <p14:sldId id="344"/>
            <p14:sldId id="313"/>
          </p14:sldIdLst>
        </p14:section>
        <p14:section name="Maintaining team commitment" id="{C308C43A-65F8-43A3-AB31-5F78E656852C}">
          <p14:sldIdLst>
            <p14:sldId id="375"/>
            <p14:sldId id="347"/>
            <p14:sldId id="315"/>
            <p14:sldId id="316"/>
            <p14:sldId id="317"/>
            <p14:sldId id="318"/>
            <p14:sldId id="319"/>
            <p14:sldId id="320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715">
          <p15:clr>
            <a:srgbClr val="A4A3A4"/>
          </p15:clr>
        </p15:guide>
        <p15:guide id="2" orient="horz" pos="3360">
          <p15:clr>
            <a:srgbClr val="A4A3A4"/>
          </p15:clr>
        </p15:guide>
        <p15:guide id="3" pos="3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kasunic" initials="kaz" lastIdx="2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DDE1"/>
    <a:srgbClr val="FF0000"/>
    <a:srgbClr val="FFC000"/>
    <a:srgbClr val="FF6699"/>
    <a:srgbClr val="9BE5FF"/>
    <a:srgbClr val="C1EFFF"/>
    <a:srgbClr val="57D3FF"/>
    <a:srgbClr val="29C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594" autoAdjust="0"/>
    <p:restoredTop sz="94261" autoAdjust="0"/>
  </p:normalViewPr>
  <p:slideViewPr>
    <p:cSldViewPr snapToGrid="0">
      <p:cViewPr varScale="1">
        <p:scale>
          <a:sx n="82" d="100"/>
          <a:sy n="82" d="100"/>
        </p:scale>
        <p:origin x="35" y="256"/>
      </p:cViewPr>
      <p:guideLst>
        <p:guide orient="horz" pos="3715"/>
        <p:guide orient="horz" pos="3360"/>
        <p:guide pos="3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-3012" y="-75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1"/>
          <p:cNvSpPr>
            <a:spLocks noChangeArrowheads="1"/>
          </p:cNvSpPr>
          <p:nvPr/>
        </p:nvSpPr>
        <p:spPr bwMode="auto">
          <a:xfrm>
            <a:off x="4116388" y="8731250"/>
            <a:ext cx="2155825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82" tIns="0" rIns="19082" bIns="0" anchor="b"/>
          <a:lstStyle/>
          <a:p>
            <a:pPr algn="r" defTabSz="955675">
              <a:lnSpc>
                <a:spcPct val="89000"/>
              </a:lnSpc>
              <a:spcBef>
                <a:spcPct val="40000"/>
              </a:spcBef>
            </a:pPr>
            <a:r>
              <a:rPr lang="en-US" sz="900" dirty="0"/>
              <a:t>© 2012 Carnegie Mellon University</a:t>
            </a:r>
          </a:p>
          <a:p>
            <a:pPr defTabSz="955675">
              <a:lnSpc>
                <a:spcPct val="89000"/>
              </a:lnSpc>
              <a:spcBef>
                <a:spcPct val="40000"/>
              </a:spcBef>
            </a:pPr>
            <a:r>
              <a:rPr lang="en-US" sz="800" i="1" dirty="0">
                <a:latin typeface="Times New Roman" charset="0"/>
              </a:rPr>
              <a:t>  </a:t>
            </a:r>
          </a:p>
        </p:txBody>
      </p:sp>
      <p:sp>
        <p:nvSpPr>
          <p:cNvPr id="79875" name="Rectangle 12"/>
          <p:cNvSpPr>
            <a:spLocks noChangeArrowheads="1"/>
          </p:cNvSpPr>
          <p:nvPr/>
        </p:nvSpPr>
        <p:spPr bwMode="auto">
          <a:xfrm>
            <a:off x="6518275" y="8872538"/>
            <a:ext cx="3381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051" tIns="44525" rIns="89051" bIns="44525">
            <a:spAutoFit/>
          </a:bodyPr>
          <a:lstStyle/>
          <a:p>
            <a:pPr algn="ctr" defTabSz="909638" eaLnBrk="0" hangingPunct="0">
              <a:lnSpc>
                <a:spcPct val="90000"/>
              </a:lnSpc>
              <a:spcBef>
                <a:spcPct val="0"/>
              </a:spcBef>
            </a:pPr>
            <a:fld id="{6B2C3357-D02C-4004-AA88-6961AD3D3653}" type="slidenum">
              <a:rPr lang="en-US" b="1"/>
              <a:pPr algn="ctr" defTabSz="909638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b="1" dirty="0"/>
          </a:p>
        </p:txBody>
      </p:sp>
      <p:sp>
        <p:nvSpPr>
          <p:cNvPr id="79876" name="Line 15"/>
          <p:cNvSpPr>
            <a:spLocks noChangeShapeType="1"/>
          </p:cNvSpPr>
          <p:nvPr/>
        </p:nvSpPr>
        <p:spPr bwMode="auto">
          <a:xfrm flipH="1">
            <a:off x="231775" y="8758238"/>
            <a:ext cx="654685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9824" tIns="44913" rIns="89824" bIns="44913" anchor="ctr">
            <a:spAutoFit/>
          </a:bodyPr>
          <a:lstStyle/>
          <a:p>
            <a:endParaRPr lang="en-US" dirty="0"/>
          </a:p>
        </p:txBody>
      </p:sp>
      <p:pic>
        <p:nvPicPr>
          <p:cNvPr id="79877" name="Picture 16" descr="SEI_CMU_1Line_Bl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8853488"/>
            <a:ext cx="3768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1051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6425"/>
            <a:ext cx="51435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1" tIns="46585" rIns="93171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116388" y="8731250"/>
            <a:ext cx="215582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82" tIns="0" rIns="19082" bIns="0" numCol="1" anchor="b" anchorCtr="0" compatLnSpc="1">
            <a:prstTxWarp prst="textNoShape">
              <a:avLst/>
            </a:prstTxWarp>
          </a:bodyPr>
          <a:lstStyle>
            <a:lvl1pPr algn="r" defTabSz="957507">
              <a:lnSpc>
                <a:spcPct val="89000"/>
              </a:lnSpc>
              <a:spcBef>
                <a:spcPct val="40000"/>
              </a:spcBef>
              <a:defRPr sz="900" i="1">
                <a:latin typeface="Times New Roman" pitchFamily="18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en-US" dirty="0"/>
              <a:t>© 2007 Carnegie Mellon University</a:t>
            </a:r>
          </a:p>
          <a:p>
            <a:pPr>
              <a:defRPr/>
            </a:pPr>
            <a:r>
              <a:rPr lang="en-US" dirty="0"/>
              <a:t>  </a:t>
            </a:r>
          </a:p>
        </p:txBody>
      </p:sp>
      <p:sp>
        <p:nvSpPr>
          <p:cNvPr id="46085" name="Rectangle 9"/>
          <p:cNvSpPr>
            <a:spLocks noChangeArrowheads="1"/>
          </p:cNvSpPr>
          <p:nvPr/>
        </p:nvSpPr>
        <p:spPr bwMode="auto">
          <a:xfrm>
            <a:off x="6516688" y="8872538"/>
            <a:ext cx="3397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051" tIns="44525" rIns="89051" bIns="44525">
            <a:spAutoFit/>
          </a:bodyPr>
          <a:lstStyle/>
          <a:p>
            <a:pPr algn="ctr" defTabSz="909638" eaLnBrk="0" hangingPunct="0">
              <a:lnSpc>
                <a:spcPct val="90000"/>
              </a:lnSpc>
              <a:spcBef>
                <a:spcPct val="0"/>
              </a:spcBef>
            </a:pPr>
            <a:fld id="{D6B6CF51-1E4B-4B2A-8B41-D0CF33265CEC}" type="slidenum">
              <a:rPr lang="en-US" b="1"/>
              <a:pPr algn="ctr" defTabSz="909638" eaLnBrk="0" hangingPunct="0">
                <a:lnSpc>
                  <a:spcPct val="90000"/>
                </a:lnSpc>
                <a:spcBef>
                  <a:spcPct val="0"/>
                </a:spcBef>
              </a:pPr>
              <a:t>‹#›</a:t>
            </a:fld>
            <a:endParaRPr lang="en-US" b="1" dirty="0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79438" y="300038"/>
            <a:ext cx="27336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82" tIns="0" rIns="19082" bIns="0" numCol="1" anchor="t" anchorCtr="0" compatLnSpc="1">
            <a:prstTxWarp prst="textNoShape">
              <a:avLst/>
            </a:prstTxWarp>
          </a:bodyPr>
          <a:lstStyle>
            <a:lvl1pPr defTabSz="957507" eaLnBrk="0" hangingPunct="0">
              <a:spcBef>
                <a:spcPct val="0"/>
              </a:spcBef>
              <a:defRPr b="1"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en-US" dirty="0"/>
              <a:t>Managing the Plan</a:t>
            </a: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300038"/>
            <a:ext cx="2732088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82" tIns="0" rIns="19082" bIns="0" numCol="1" anchor="t" anchorCtr="0" compatLnSpc="1">
            <a:prstTxWarp prst="textNoShape">
              <a:avLst/>
            </a:prstTxWarp>
          </a:bodyPr>
          <a:lstStyle>
            <a:lvl1pPr algn="r" defTabSz="957507" eaLnBrk="0" hangingPunct="0">
              <a:spcBef>
                <a:spcPct val="0"/>
              </a:spcBef>
              <a:defRPr>
                <a:ea typeface="ＭＳ Ｐゴシック" pitchFamily="1" charset="-128"/>
              </a:defRPr>
            </a:lvl1pPr>
          </a:lstStyle>
          <a:p>
            <a:pPr>
              <a:defRPr/>
            </a:pPr>
            <a:fld id="{C39EE92C-3DD4-4FA9-89CB-07BDD5DCED29}" type="datetime1">
              <a:rPr lang="en-US"/>
              <a:pPr>
                <a:defRPr/>
              </a:pPr>
              <a:t>9/5/2018</a:t>
            </a:fld>
            <a:endParaRPr lang="en-US" dirty="0"/>
          </a:p>
        </p:txBody>
      </p:sp>
      <p:sp>
        <p:nvSpPr>
          <p:cNvPr id="46088" name="Line 17"/>
          <p:cNvSpPr>
            <a:spLocks noChangeShapeType="1"/>
          </p:cNvSpPr>
          <p:nvPr/>
        </p:nvSpPr>
        <p:spPr bwMode="auto">
          <a:xfrm flipH="1">
            <a:off x="231775" y="8758238"/>
            <a:ext cx="654685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9824" tIns="44913" rIns="89824" bIns="44913" anchor="ctr">
            <a:spAutoFit/>
          </a:bodyPr>
          <a:lstStyle/>
          <a:p>
            <a:endParaRPr lang="en-US" dirty="0"/>
          </a:p>
        </p:txBody>
      </p:sp>
      <p:pic>
        <p:nvPicPr>
          <p:cNvPr id="46089" name="Picture 18" descr="SEI_CMU_1Line_B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8853488"/>
            <a:ext cx="3768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310815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buChar char="•"/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tabLst>
        <a:tab pos="292100" algn="l"/>
        <a:tab pos="571500" algn="l"/>
      </a:tabLst>
      <a:defRPr sz="10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4710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2567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7171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ea typeface="ＭＳ Ｐゴシック" charset="-128"/>
            </a:endParaRPr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 smtClean="0">
                <a:latin typeface="Times New Roman" charset="0"/>
              </a:rPr>
              <a:t>© 2007 Carnegie Mellon University</a:t>
            </a:r>
          </a:p>
          <a:p>
            <a:pPr eaLnBrk="1" hangingPunct="1"/>
            <a:r>
              <a:rPr lang="en-US" sz="900" dirty="0" smtClean="0">
                <a:latin typeface="Times New Roman" charset="0"/>
              </a:rPr>
              <a:t>  </a:t>
            </a:r>
          </a:p>
        </p:txBody>
      </p:sp>
      <p:sp>
        <p:nvSpPr>
          <p:cNvPr id="49157" name="Header Placeholder 4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</p:spTree>
    <p:extLst>
      <p:ext uri="{BB962C8B-B14F-4D97-AF65-F5344CB8AC3E}">
        <p14:creationId xmlns:p14="http://schemas.microsoft.com/office/powerpoint/2010/main" val="15782317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017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01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5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02062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4457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120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1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5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48328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222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5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54657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325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32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7421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427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2297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529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53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5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09568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734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73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258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4813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597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5255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5255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2251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9898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2251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4" name="Footer Placehold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 smtClean="0">
                <a:latin typeface="Times New Roman" charset="0"/>
              </a:rPr>
              <a:t>© 2007 Carnegie Mellon University</a:t>
            </a:r>
          </a:p>
          <a:p>
            <a:pPr eaLnBrk="1" hangingPunct="1"/>
            <a:r>
              <a:rPr lang="en-US" sz="900" dirty="0" smtClean="0">
                <a:latin typeface="Times New Roman" charset="0"/>
              </a:rPr>
              <a:t>  </a:t>
            </a:r>
          </a:p>
        </p:txBody>
      </p:sp>
      <p:sp>
        <p:nvSpPr>
          <p:cNvPr id="61445" name="Header Placeholder 4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9150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8" name="Footer Placehold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 smtClean="0">
                <a:latin typeface="Times New Roman" charset="0"/>
              </a:rPr>
              <a:t>© 2007 Carnegie Mellon University</a:t>
            </a:r>
          </a:p>
          <a:p>
            <a:pPr eaLnBrk="1" hangingPunct="1"/>
            <a:r>
              <a:rPr lang="en-US" sz="900" dirty="0" smtClean="0">
                <a:latin typeface="Times New Roman" charset="0"/>
              </a:rPr>
              <a:t>  </a:t>
            </a:r>
          </a:p>
        </p:txBody>
      </p:sp>
      <p:sp>
        <p:nvSpPr>
          <p:cNvPr id="62469" name="Header Placeholder 4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79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</a:rPr>
              <a:t>This is the difference between the actual task hours and task hours for completed tasks.</a:t>
            </a:r>
          </a:p>
          <a:p>
            <a:pPr eaLnBrk="1" hangingPunct="1"/>
            <a:r>
              <a:rPr lang="en-US" dirty="0" smtClean="0">
                <a:ea typeface="ＭＳ Ｐゴシック" charset="-128"/>
              </a:rPr>
              <a:t>It is an indicator of </a:t>
            </a:r>
          </a:p>
          <a:p>
            <a:pPr lvl="1" eaLnBrk="1" hangingPunct="1"/>
            <a:r>
              <a:rPr lang="en-US" dirty="0" smtClean="0">
                <a:ea typeface="ＭＳ Ｐゴシック" charset="-128"/>
              </a:rPr>
              <a:t>potential earned value </a:t>
            </a:r>
          </a:p>
          <a:p>
            <a:pPr lvl="1" eaLnBrk="1" hangingPunct="1"/>
            <a:r>
              <a:rPr lang="en-US" dirty="0" smtClean="0">
                <a:ea typeface="ＭＳ Ｐゴシック" charset="-128"/>
              </a:rPr>
              <a:t>possible problems</a:t>
            </a:r>
          </a:p>
          <a:p>
            <a:endParaRPr lang="en-US" dirty="0" smtClean="0">
              <a:ea typeface="ＭＳ Ｐゴシック" charset="-128"/>
            </a:endParaRPr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dirty="0" smtClean="0">
                <a:latin typeface="Times New Roman" charset="0"/>
              </a:rPr>
              <a:t>© 2007 Carnegie Mellon University</a:t>
            </a:r>
          </a:p>
          <a:p>
            <a:pPr eaLnBrk="1" hangingPunct="1"/>
            <a:r>
              <a:rPr lang="en-US" sz="900" dirty="0" smtClean="0">
                <a:latin typeface="Times New Roman" charset="0"/>
              </a:rPr>
              <a:t>  </a:t>
            </a:r>
          </a:p>
        </p:txBody>
      </p:sp>
      <p:sp>
        <p:nvSpPr>
          <p:cNvPr id="63493" name="Header Placeholder 4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</p:spTree>
    <p:extLst>
      <p:ext uri="{BB962C8B-B14F-4D97-AF65-F5344CB8AC3E}">
        <p14:creationId xmlns:p14="http://schemas.microsoft.com/office/powerpoint/2010/main" val="36907114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4066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6553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5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8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939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84587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2251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6540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6656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665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028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6861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686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206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74735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6963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5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262390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4813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3631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7168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5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821983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7270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11294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7373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0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5632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563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48200" cy="3486150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19181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74755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6217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7577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757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5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618121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76803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54380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77827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778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16425"/>
            <a:ext cx="514667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035997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7885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8013"/>
            <a:ext cx="5140325" cy="418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72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60419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4850"/>
            <a:ext cx="4627563" cy="3470275"/>
          </a:xfrm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0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575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900" i="0" dirty="0" smtClean="0"/>
              <a:t>© 2007 Carnegie Mellon University</a:t>
            </a:r>
          </a:p>
          <a:p>
            <a:pPr algn="l" eaLnBrk="1" hangingPunct="1"/>
            <a:r>
              <a:rPr lang="en-US" sz="800" dirty="0" smtClean="0">
                <a:latin typeface="Times New Roman" charset="0"/>
              </a:rPr>
              <a:t>  </a:t>
            </a:r>
          </a:p>
        </p:txBody>
      </p:sp>
      <p:sp>
        <p:nvSpPr>
          <p:cNvPr id="48131" name="Rectangle 1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5567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 smtClean="0"/>
              <a:t>Managing the Plan</a:t>
            </a: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565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2007 Carnegie Mellon University</a:t>
            </a:r>
          </a:p>
          <a:p>
            <a:pPr>
              <a:defRPr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2251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2007 Carnegie Mellon University</a:t>
            </a:r>
          </a:p>
          <a:p>
            <a:pPr>
              <a:defRPr/>
            </a:pPr>
            <a:r>
              <a:rPr lang="en-US" smtClean="0"/>
              <a:t>  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Managing the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349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3" name="Rectangle 22"/>
          <p:cNvSpPr>
            <a:spLocks noChangeArrowheads="1"/>
          </p:cNvSpPr>
          <p:nvPr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17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2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43" name="Picture 20" descr="SEI_CMU_1Line_Blk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329348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09066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0065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340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8"/>
          <p:cNvGrpSpPr>
            <a:grpSpLocks noChangeAspect="1"/>
          </p:cNvGrpSpPr>
          <p:nvPr userDrawn="1"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22" name="Freeform 9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09 w 1004"/>
                <a:gd name="T1" fmla="*/ 0 h 98"/>
                <a:gd name="T2" fmla="*/ 0 w 1004"/>
                <a:gd name="T3" fmla="*/ 0 h 98"/>
                <a:gd name="T4" fmla="*/ 0 w 1004"/>
                <a:gd name="T5" fmla="*/ 97 h 98"/>
                <a:gd name="T6" fmla="*/ 911 w 1004"/>
                <a:gd name="T7" fmla="*/ 97 h 98"/>
                <a:gd name="T8" fmla="*/ 100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0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13 w 409"/>
                <a:gd name="T1" fmla="*/ 0 h 98"/>
                <a:gd name="T2" fmla="*/ 0 w 409"/>
                <a:gd name="T3" fmla="*/ 0 h 98"/>
                <a:gd name="T4" fmla="*/ 0 w 409"/>
                <a:gd name="T5" fmla="*/ 100 h 98"/>
                <a:gd name="T6" fmla="*/ 411 w 409"/>
                <a:gd name="T7" fmla="*/ 100 h 98"/>
                <a:gd name="T8" fmla="*/ 313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11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19 w 418"/>
                <a:gd name="T1" fmla="*/ 0 h 107"/>
                <a:gd name="T2" fmla="*/ 0 w 418"/>
                <a:gd name="T3" fmla="*/ 0 h 107"/>
                <a:gd name="T4" fmla="*/ 0 w 418"/>
                <a:gd name="T5" fmla="*/ 108 h 107"/>
                <a:gd name="T6" fmla="*/ 312 w 418"/>
                <a:gd name="T7" fmla="*/ 108 h 107"/>
                <a:gd name="T8" fmla="*/ 419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12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11 w 1004"/>
                <a:gd name="T1" fmla="*/ 0 h 98"/>
                <a:gd name="T2" fmla="*/ 0 w 1004"/>
                <a:gd name="T3" fmla="*/ 0 h 98"/>
                <a:gd name="T4" fmla="*/ 0 w 1004"/>
                <a:gd name="T5" fmla="*/ 99 h 98"/>
                <a:gd name="T6" fmla="*/ 1009 w 1004"/>
                <a:gd name="T7" fmla="*/ 99 h 98"/>
                <a:gd name="T8" fmla="*/ 91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13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288 h 285"/>
                <a:gd name="T2" fmla="*/ 2276 w 2266"/>
                <a:gd name="T3" fmla="*/ 288 h 285"/>
                <a:gd name="T4" fmla="*/ 1991 w 2266"/>
                <a:gd name="T5" fmla="*/ 0 h 285"/>
                <a:gd name="T6" fmla="*/ 0 w 2266"/>
                <a:gd name="T7" fmla="*/ 0 h 285"/>
                <a:gd name="T8" fmla="*/ 0 w 2266"/>
                <a:gd name="T9" fmla="*/ 28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14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87 h 285"/>
                <a:gd name="T2" fmla="*/ 2001 w 2275"/>
                <a:gd name="T3" fmla="*/ 287 h 285"/>
                <a:gd name="T4" fmla="*/ 2286 w 2275"/>
                <a:gd name="T5" fmla="*/ 0 h 285"/>
                <a:gd name="T6" fmla="*/ 0 w 2275"/>
                <a:gd name="T7" fmla="*/ 0 h 285"/>
                <a:gd name="T8" fmla="*/ 0 w 2275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15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598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598 w 2728"/>
                <a:gd name="T7" fmla="*/ 285 h 285"/>
                <a:gd name="T8" fmla="*/ 2741 w 2728"/>
                <a:gd name="T9" fmla="*/ 142 h 285"/>
                <a:gd name="T10" fmla="*/ 2598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16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87 h 285"/>
                <a:gd name="T2" fmla="*/ 1393 w 1671"/>
                <a:gd name="T3" fmla="*/ 287 h 285"/>
                <a:gd name="T4" fmla="*/ 1679 w 1671"/>
                <a:gd name="T5" fmla="*/ 0 h 285"/>
                <a:gd name="T6" fmla="*/ 0 w 1671"/>
                <a:gd name="T7" fmla="*/ 0 h 285"/>
                <a:gd name="T8" fmla="*/ 0 w 1671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17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85 h 284"/>
                <a:gd name="T2" fmla="*/ 786 w 1066"/>
                <a:gd name="T3" fmla="*/ 285 h 284"/>
                <a:gd name="T4" fmla="*/ 1072 w 1066"/>
                <a:gd name="T5" fmla="*/ 0 h 284"/>
                <a:gd name="T6" fmla="*/ 0 w 1066"/>
                <a:gd name="T7" fmla="*/ 0 h 284"/>
                <a:gd name="T8" fmla="*/ 0 w 1066"/>
                <a:gd name="T9" fmla="*/ 285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8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87 h 285"/>
                <a:gd name="T2" fmla="*/ 1090 w 1084"/>
                <a:gd name="T3" fmla="*/ 287 h 285"/>
                <a:gd name="T4" fmla="*/ 804 w 1084"/>
                <a:gd name="T5" fmla="*/ 0 h 285"/>
                <a:gd name="T6" fmla="*/ 0 w 1084"/>
                <a:gd name="T7" fmla="*/ 0 h 285"/>
                <a:gd name="T8" fmla="*/ 0 w 1084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19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87 h 285"/>
                <a:gd name="T2" fmla="*/ 1689 w 1680"/>
                <a:gd name="T3" fmla="*/ 287 h 285"/>
                <a:gd name="T4" fmla="*/ 1402 w 1680"/>
                <a:gd name="T5" fmla="*/ 0 h 285"/>
                <a:gd name="T6" fmla="*/ 0 w 1680"/>
                <a:gd name="T7" fmla="*/ 0 h 285"/>
                <a:gd name="T8" fmla="*/ 0 w 1680"/>
                <a:gd name="T9" fmla="*/ 287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3" name="Rectangle 22"/>
          <p:cNvSpPr>
            <a:spLocks noChangeArrowheads="1"/>
          </p:cNvSpPr>
          <p:nvPr userDrawn="1"/>
        </p:nvSpPr>
        <p:spPr bwMode="auto">
          <a:xfrm>
            <a:off x="20638" y="6610350"/>
            <a:ext cx="9123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12/2012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pic>
        <p:nvPicPr>
          <p:cNvPr id="34" name="Picture 20" descr="SEI_CMU_1Line_Blk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731235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081757"/>
            <a:ext cx="8320035" cy="50142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01934" y="40192"/>
            <a:ext cx="4093866" cy="146304"/>
          </a:xfrm>
        </p:spPr>
        <p:txBody>
          <a:bodyPr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Section (optional)</a:t>
            </a:r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8503920" y="0"/>
            <a:ext cx="640080" cy="640080"/>
          </a:xfrm>
        </p:spPr>
        <p:txBody>
          <a:bodyPr anchor="ctr" anchorCtr="0">
            <a:normAutofit/>
          </a:bodyPr>
          <a:lstStyle>
            <a:lvl1pPr algn="ctr">
              <a:defRPr sz="800"/>
            </a:lvl1pPr>
          </a:lstStyle>
          <a:p>
            <a:r>
              <a:rPr lang="en-US" dirty="0" smtClean="0"/>
              <a:t>Picture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583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 noChangeAspect="1"/>
          </p:cNvGrpSpPr>
          <p:nvPr/>
        </p:nvGrpSpPr>
        <p:grpSpPr bwMode="auto">
          <a:xfrm>
            <a:off x="20638" y="17463"/>
            <a:ext cx="2687637" cy="4040187"/>
            <a:chOff x="13" y="15"/>
            <a:chExt cx="2741" cy="3858"/>
          </a:xfrm>
        </p:grpSpPr>
        <p:sp>
          <p:nvSpPr>
            <p:cNvPr id="5" name="Freeform 10"/>
            <p:cNvSpPr>
              <a:spLocks noChangeAspect="1"/>
            </p:cNvSpPr>
            <p:nvPr userDrawn="1"/>
          </p:nvSpPr>
          <p:spPr bwMode="auto">
            <a:xfrm>
              <a:off x="13" y="2190"/>
              <a:ext cx="1009" cy="97"/>
            </a:xfrm>
            <a:custGeom>
              <a:avLst/>
              <a:gdLst>
                <a:gd name="T0" fmla="*/ 1039 w 1004"/>
                <a:gd name="T1" fmla="*/ 0 h 98"/>
                <a:gd name="T2" fmla="*/ 0 w 1004"/>
                <a:gd name="T3" fmla="*/ 0 h 98"/>
                <a:gd name="T4" fmla="*/ 0 w 1004"/>
                <a:gd name="T5" fmla="*/ 91 h 98"/>
                <a:gd name="T6" fmla="*/ 941 w 1004"/>
                <a:gd name="T7" fmla="*/ 91 h 98"/>
                <a:gd name="T8" fmla="*/ 1039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1004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906" y="98"/>
                  </a:lnTo>
                  <a:lnTo>
                    <a:pt x="1004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11"/>
            <p:cNvSpPr>
              <a:spLocks noChangeAspect="1"/>
            </p:cNvSpPr>
            <p:nvPr userDrawn="1"/>
          </p:nvSpPr>
          <p:spPr bwMode="auto">
            <a:xfrm>
              <a:off x="13" y="1016"/>
              <a:ext cx="411" cy="100"/>
            </a:xfrm>
            <a:custGeom>
              <a:avLst/>
              <a:gdLst>
                <a:gd name="T0" fmla="*/ 325 w 409"/>
                <a:gd name="T1" fmla="*/ 0 h 98"/>
                <a:gd name="T2" fmla="*/ 0 w 409"/>
                <a:gd name="T3" fmla="*/ 0 h 98"/>
                <a:gd name="T4" fmla="*/ 0 w 409"/>
                <a:gd name="T5" fmla="*/ 112 h 98"/>
                <a:gd name="T6" fmla="*/ 423 w 409"/>
                <a:gd name="T7" fmla="*/ 112 h 98"/>
                <a:gd name="T8" fmla="*/ 325 w 409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9" h="98">
                  <a:moveTo>
                    <a:pt x="311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409" y="98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12"/>
            <p:cNvSpPr>
              <a:spLocks noChangeAspect="1"/>
            </p:cNvSpPr>
            <p:nvPr userDrawn="1"/>
          </p:nvSpPr>
          <p:spPr bwMode="auto">
            <a:xfrm>
              <a:off x="13" y="2789"/>
              <a:ext cx="419" cy="108"/>
            </a:xfrm>
            <a:custGeom>
              <a:avLst/>
              <a:gdLst>
                <a:gd name="T0" fmla="*/ 425 w 418"/>
                <a:gd name="T1" fmla="*/ 0 h 107"/>
                <a:gd name="T2" fmla="*/ 0 w 418"/>
                <a:gd name="T3" fmla="*/ 0 h 107"/>
                <a:gd name="T4" fmla="*/ 0 w 418"/>
                <a:gd name="T5" fmla="*/ 114 h 107"/>
                <a:gd name="T6" fmla="*/ 318 w 418"/>
                <a:gd name="T7" fmla="*/ 114 h 107"/>
                <a:gd name="T8" fmla="*/ 425 w 418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107">
                  <a:moveTo>
                    <a:pt x="418" y="0"/>
                  </a:moveTo>
                  <a:lnTo>
                    <a:pt x="0" y="0"/>
                  </a:lnTo>
                  <a:lnTo>
                    <a:pt x="0" y="107"/>
                  </a:lnTo>
                  <a:lnTo>
                    <a:pt x="311" y="107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13"/>
            <p:cNvSpPr>
              <a:spLocks noChangeAspect="1"/>
            </p:cNvSpPr>
            <p:nvPr userDrawn="1"/>
          </p:nvSpPr>
          <p:spPr bwMode="auto">
            <a:xfrm>
              <a:off x="13" y="1599"/>
              <a:ext cx="1009" cy="99"/>
            </a:xfrm>
            <a:custGeom>
              <a:avLst/>
              <a:gdLst>
                <a:gd name="T0" fmla="*/ 941 w 1004"/>
                <a:gd name="T1" fmla="*/ 0 h 98"/>
                <a:gd name="T2" fmla="*/ 0 w 1004"/>
                <a:gd name="T3" fmla="*/ 0 h 98"/>
                <a:gd name="T4" fmla="*/ 0 w 1004"/>
                <a:gd name="T5" fmla="*/ 105 h 98"/>
                <a:gd name="T6" fmla="*/ 1039 w 1004"/>
                <a:gd name="T7" fmla="*/ 105 h 98"/>
                <a:gd name="T8" fmla="*/ 941 w 1004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4" h="98">
                  <a:moveTo>
                    <a:pt x="906" y="0"/>
                  </a:moveTo>
                  <a:lnTo>
                    <a:pt x="0" y="0"/>
                  </a:lnTo>
                  <a:lnTo>
                    <a:pt x="0" y="98"/>
                  </a:lnTo>
                  <a:lnTo>
                    <a:pt x="1004" y="98"/>
                  </a:lnTo>
                  <a:lnTo>
                    <a:pt x="90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Freeform 14"/>
            <p:cNvSpPr>
              <a:spLocks noChangeAspect="1"/>
            </p:cNvSpPr>
            <p:nvPr userDrawn="1"/>
          </p:nvSpPr>
          <p:spPr bwMode="auto">
            <a:xfrm>
              <a:off x="13" y="1222"/>
              <a:ext cx="2276" cy="288"/>
            </a:xfrm>
            <a:custGeom>
              <a:avLst/>
              <a:gdLst>
                <a:gd name="T0" fmla="*/ 0 w 2266"/>
                <a:gd name="T1" fmla="*/ 306 h 285"/>
                <a:gd name="T2" fmla="*/ 2336 w 2266"/>
                <a:gd name="T3" fmla="*/ 306 h 285"/>
                <a:gd name="T4" fmla="*/ 2045 w 2266"/>
                <a:gd name="T5" fmla="*/ 0 h 285"/>
                <a:gd name="T6" fmla="*/ 0 w 2266"/>
                <a:gd name="T7" fmla="*/ 0 h 285"/>
                <a:gd name="T8" fmla="*/ 0 w 2266"/>
                <a:gd name="T9" fmla="*/ 306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66" h="285">
                  <a:moveTo>
                    <a:pt x="0" y="285"/>
                  </a:moveTo>
                  <a:lnTo>
                    <a:pt x="2266" y="285"/>
                  </a:lnTo>
                  <a:lnTo>
                    <a:pt x="1982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15"/>
            <p:cNvSpPr>
              <a:spLocks noChangeAspect="1"/>
            </p:cNvSpPr>
            <p:nvPr userDrawn="1"/>
          </p:nvSpPr>
          <p:spPr bwMode="auto">
            <a:xfrm>
              <a:off x="13" y="2395"/>
              <a:ext cx="2286" cy="287"/>
            </a:xfrm>
            <a:custGeom>
              <a:avLst/>
              <a:gdLst>
                <a:gd name="T0" fmla="*/ 0 w 2275"/>
                <a:gd name="T1" fmla="*/ 299 h 285"/>
                <a:gd name="T2" fmla="*/ 2061 w 2275"/>
                <a:gd name="T3" fmla="*/ 299 h 285"/>
                <a:gd name="T4" fmla="*/ 2352 w 2275"/>
                <a:gd name="T5" fmla="*/ 0 h 285"/>
                <a:gd name="T6" fmla="*/ 0 w 2275"/>
                <a:gd name="T7" fmla="*/ 0 h 285"/>
                <a:gd name="T8" fmla="*/ 0 w 2275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5" h="285">
                  <a:moveTo>
                    <a:pt x="0" y="285"/>
                  </a:moveTo>
                  <a:lnTo>
                    <a:pt x="1991" y="285"/>
                  </a:lnTo>
                  <a:lnTo>
                    <a:pt x="227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16"/>
            <p:cNvSpPr>
              <a:spLocks noChangeAspect="1"/>
            </p:cNvSpPr>
            <p:nvPr userDrawn="1"/>
          </p:nvSpPr>
          <p:spPr bwMode="auto">
            <a:xfrm>
              <a:off x="13" y="1805"/>
              <a:ext cx="2741" cy="285"/>
            </a:xfrm>
            <a:custGeom>
              <a:avLst/>
              <a:gdLst>
                <a:gd name="T0" fmla="*/ 2673 w 2728"/>
                <a:gd name="T1" fmla="*/ 0 h 285"/>
                <a:gd name="T2" fmla="*/ 0 w 2728"/>
                <a:gd name="T3" fmla="*/ 0 h 285"/>
                <a:gd name="T4" fmla="*/ 0 w 2728"/>
                <a:gd name="T5" fmla="*/ 285 h 285"/>
                <a:gd name="T6" fmla="*/ 2673 w 2728"/>
                <a:gd name="T7" fmla="*/ 285 h 285"/>
                <a:gd name="T8" fmla="*/ 2819 w 2728"/>
                <a:gd name="T9" fmla="*/ 142 h 285"/>
                <a:gd name="T10" fmla="*/ 2673 w 2728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28" h="285">
                  <a:moveTo>
                    <a:pt x="2586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586" y="285"/>
                  </a:lnTo>
                  <a:lnTo>
                    <a:pt x="2728" y="142"/>
                  </a:lnTo>
                  <a:lnTo>
                    <a:pt x="2586" y="0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7"/>
            <p:cNvSpPr>
              <a:spLocks noChangeAspect="1"/>
            </p:cNvSpPr>
            <p:nvPr userDrawn="1"/>
          </p:nvSpPr>
          <p:spPr bwMode="auto">
            <a:xfrm>
              <a:off x="13" y="2994"/>
              <a:ext cx="1679" cy="287"/>
            </a:xfrm>
            <a:custGeom>
              <a:avLst/>
              <a:gdLst>
                <a:gd name="T0" fmla="*/ 0 w 1671"/>
                <a:gd name="T1" fmla="*/ 299 h 285"/>
                <a:gd name="T2" fmla="*/ 1435 w 1671"/>
                <a:gd name="T3" fmla="*/ 299 h 285"/>
                <a:gd name="T4" fmla="*/ 1727 w 1671"/>
                <a:gd name="T5" fmla="*/ 0 h 285"/>
                <a:gd name="T6" fmla="*/ 0 w 1671"/>
                <a:gd name="T7" fmla="*/ 0 h 285"/>
                <a:gd name="T8" fmla="*/ 0 w 1671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1" h="285">
                  <a:moveTo>
                    <a:pt x="0" y="285"/>
                  </a:moveTo>
                  <a:lnTo>
                    <a:pt x="1386" y="285"/>
                  </a:lnTo>
                  <a:lnTo>
                    <a:pt x="1671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8"/>
            <p:cNvSpPr>
              <a:spLocks noChangeAspect="1"/>
            </p:cNvSpPr>
            <p:nvPr userDrawn="1"/>
          </p:nvSpPr>
          <p:spPr bwMode="auto">
            <a:xfrm>
              <a:off x="13" y="3588"/>
              <a:ext cx="1072" cy="285"/>
            </a:xfrm>
            <a:custGeom>
              <a:avLst/>
              <a:gdLst>
                <a:gd name="T0" fmla="*/ 0 w 1066"/>
                <a:gd name="T1" fmla="*/ 291 h 284"/>
                <a:gd name="T2" fmla="*/ 812 w 1066"/>
                <a:gd name="T3" fmla="*/ 291 h 284"/>
                <a:gd name="T4" fmla="*/ 1108 w 1066"/>
                <a:gd name="T5" fmla="*/ 0 h 284"/>
                <a:gd name="T6" fmla="*/ 0 w 1066"/>
                <a:gd name="T7" fmla="*/ 0 h 284"/>
                <a:gd name="T8" fmla="*/ 0 w 1066"/>
                <a:gd name="T9" fmla="*/ 291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6" h="284">
                  <a:moveTo>
                    <a:pt x="0" y="284"/>
                  </a:moveTo>
                  <a:lnTo>
                    <a:pt x="782" y="284"/>
                  </a:lnTo>
                  <a:lnTo>
                    <a:pt x="1066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9"/>
            <p:cNvSpPr>
              <a:spLocks noChangeAspect="1"/>
            </p:cNvSpPr>
            <p:nvPr userDrawn="1"/>
          </p:nvSpPr>
          <p:spPr bwMode="auto">
            <a:xfrm>
              <a:off x="13" y="15"/>
              <a:ext cx="1090" cy="287"/>
            </a:xfrm>
            <a:custGeom>
              <a:avLst/>
              <a:gdLst>
                <a:gd name="T0" fmla="*/ 0 w 1084"/>
                <a:gd name="T1" fmla="*/ 299 h 285"/>
                <a:gd name="T2" fmla="*/ 1126 w 1084"/>
                <a:gd name="T3" fmla="*/ 299 h 285"/>
                <a:gd name="T4" fmla="*/ 831 w 1084"/>
                <a:gd name="T5" fmla="*/ 0 h 285"/>
                <a:gd name="T6" fmla="*/ 0 w 1084"/>
                <a:gd name="T7" fmla="*/ 0 h 285"/>
                <a:gd name="T8" fmla="*/ 0 w 1084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4" h="285">
                  <a:moveTo>
                    <a:pt x="0" y="285"/>
                  </a:moveTo>
                  <a:lnTo>
                    <a:pt x="1084" y="285"/>
                  </a:lnTo>
                  <a:lnTo>
                    <a:pt x="800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20"/>
            <p:cNvSpPr>
              <a:spLocks noChangeAspect="1"/>
            </p:cNvSpPr>
            <p:nvPr userDrawn="1"/>
          </p:nvSpPr>
          <p:spPr bwMode="auto">
            <a:xfrm>
              <a:off x="13" y="614"/>
              <a:ext cx="1689" cy="287"/>
            </a:xfrm>
            <a:custGeom>
              <a:avLst/>
              <a:gdLst>
                <a:gd name="T0" fmla="*/ 0 w 1680"/>
                <a:gd name="T1" fmla="*/ 299 h 285"/>
                <a:gd name="T2" fmla="*/ 1743 w 1680"/>
                <a:gd name="T3" fmla="*/ 299 h 285"/>
                <a:gd name="T4" fmla="*/ 1450 w 1680"/>
                <a:gd name="T5" fmla="*/ 0 h 285"/>
                <a:gd name="T6" fmla="*/ 0 w 1680"/>
                <a:gd name="T7" fmla="*/ 0 h 285"/>
                <a:gd name="T8" fmla="*/ 0 w 1680"/>
                <a:gd name="T9" fmla="*/ 299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80" h="285">
                  <a:moveTo>
                    <a:pt x="0" y="285"/>
                  </a:moveTo>
                  <a:lnTo>
                    <a:pt x="1680" y="285"/>
                  </a:lnTo>
                  <a:lnTo>
                    <a:pt x="13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3A4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4351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0" y="64754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0" y="4075113"/>
            <a:ext cx="9144000" cy="1587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685800" y="6553200"/>
            <a:ext cx="8077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  <a:tabLst>
                <a:tab pos="7605713" algn="r"/>
              </a:tabLst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	July 2012</a:t>
            </a: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495300" y="5584825"/>
            <a:ext cx="7491413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	Sponsored by the U.S. Department of Defense</a:t>
            </a: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</a:rPr>
              <a:t>© 	2012 by Carnegie Mellon University</a:t>
            </a:r>
            <a:endParaRPr lang="en-US" sz="1400" b="1" dirty="0">
              <a:solidFill>
                <a:srgbClr val="000000"/>
              </a:solidFill>
            </a:endParaRPr>
          </a:p>
          <a:p>
            <a:pPr marL="177800" indent="-177800"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	This material is approved  for public release.  Distribution is limited by the Software Engineering Institute to attendees.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20" name="Picture 20" descr="SEI_CMU_1Line_Blk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85800"/>
            <a:ext cx="55229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25800" y="1358900"/>
            <a:ext cx="5003800" cy="1690688"/>
          </a:xfrm>
        </p:spPr>
        <p:txBody>
          <a:bodyPr lIns="91440" tIns="45720" rIns="91440" bIns="45720"/>
          <a:lstStyle>
            <a:lvl1pPr>
              <a:lnSpc>
                <a:spcPct val="100000"/>
              </a:lnSpc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3213100" y="3165475"/>
            <a:ext cx="5016500" cy="320675"/>
          </a:xfrm>
          <a:ln w="6350"/>
        </p:spPr>
        <p:txBody>
          <a:bodyPr lIns="91440" tIns="45720" rIns="91440" bIns="45720" anchor="ctr">
            <a:spAutoFit/>
          </a:bodyPr>
          <a:lstStyle>
            <a:lvl1pPr>
              <a:spcAft>
                <a:spcPct val="0"/>
              </a:spcAft>
              <a:tabLst>
                <a:tab pos="2463800" algn="l"/>
              </a:tabLst>
              <a:defRPr sz="15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4384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70833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597574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8422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41511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5025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65960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32865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59669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033780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376645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31779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546100"/>
            <a:ext cx="2125662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46100"/>
            <a:ext cx="6227763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7835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070184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51313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447800"/>
            <a:ext cx="4151312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2135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93603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13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30523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44172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467959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3810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417290"/>
            <a:ext cx="8505825" cy="34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Team Leader	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203199" y="6639812"/>
            <a:ext cx="8440739" cy="3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685" tIns="46342" rIns="92685" bIns="46342">
            <a:spAutoFit/>
          </a:bodyPr>
          <a:lstStyle/>
          <a:p>
            <a:pPr marL="0" marR="0" indent="0" algn="l" defTabSz="811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9588" algn="l"/>
                <a:tab pos="8399463" algn="r"/>
              </a:tabLst>
              <a:defRPr/>
            </a:pPr>
            <a:r>
              <a:rPr lang="en-US" sz="900" b="1" dirty="0" smtClean="0"/>
              <a:t>12/2012</a:t>
            </a:r>
            <a:r>
              <a:rPr lang="en-US" sz="900" b="1" baseline="0" dirty="0" smtClean="0"/>
              <a:t>	</a:t>
            </a:r>
            <a:r>
              <a:rPr lang="en-US" sz="900" b="1" dirty="0" smtClean="0"/>
              <a:t>Leading </a:t>
            </a:r>
            <a:r>
              <a:rPr lang="en-US" sz="900" b="1" dirty="0"/>
              <a:t>a Development Team: </a:t>
            </a:r>
            <a:r>
              <a:rPr lang="en-US" sz="900" b="1" dirty="0" smtClean="0"/>
              <a:t>Managing the Plan	© 2012 Carnegie Mellon University</a:t>
            </a:r>
            <a:endParaRPr lang="en-US" sz="900" dirty="0" smtClean="0"/>
          </a:p>
          <a:p>
            <a:pPr defTabSz="811213" eaLnBrk="0" hangingPunct="0">
              <a:spcBef>
                <a:spcPct val="0"/>
              </a:spcBef>
            </a:pPr>
            <a:endParaRPr lang="en-US" sz="900" b="1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8642999" y="6631559"/>
            <a:ext cx="3257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62F27A45-8B12-49D2-97EE-9508DAF6FCDE}" type="slidenum">
              <a:rPr lang="en-US" sz="900" b="1"/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/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7797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59" r:id="rId13"/>
    <p:sldLayoutId id="2147483760" r:id="rId14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447800"/>
            <a:ext cx="84550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546100"/>
            <a:ext cx="850582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0" y="406400"/>
            <a:ext cx="9144000" cy="1588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anchor="ctr"/>
          <a:lstStyle/>
          <a:p>
            <a:endParaRPr lang="en-US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ltGray">
          <a:xfrm>
            <a:off x="6248400" y="6575425"/>
            <a:ext cx="23558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algn="r" eaLnBrk="0" hangingPunct="0">
              <a:spcBef>
                <a:spcPct val="0"/>
              </a:spcBef>
            </a:pPr>
            <a:r>
              <a:rPr lang="en-US" sz="800" b="1" dirty="0">
                <a:solidFill>
                  <a:srgbClr val="000000"/>
                </a:solidFill>
              </a:rPr>
              <a:t>© 2012 Carnegie Mellon University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03200" y="101600"/>
            <a:ext cx="533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Leading a Development Team: Process Discipline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643938" y="6565900"/>
            <a:ext cx="323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fld id="{BED4304D-CDA4-4FA1-AEB0-E367D55D66BE}" type="slidenum">
              <a:rPr lang="en-US" sz="900" b="1">
                <a:solidFill>
                  <a:srgbClr val="000000"/>
                </a:solidFill>
              </a:rPr>
              <a:pPr algn="ctr" eaLnBrk="0" hangingPunct="0">
                <a:spcBef>
                  <a:spcPct val="0"/>
                </a:spcBef>
              </a:pPr>
              <a:t>‹#›</a:t>
            </a:fld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3556000" y="101600"/>
            <a:ext cx="5334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85" tIns="46342" rIns="92685" bIns="46342">
            <a:spAutoFit/>
          </a:bodyPr>
          <a:lstStyle/>
          <a:p>
            <a:pPr algn="r" defTabSz="811213" eaLnBrk="0" hangingPunct="0">
              <a:spcBef>
                <a:spcPct val="0"/>
              </a:spcBef>
            </a:pPr>
            <a:r>
              <a:rPr lang="en-US" b="1" dirty="0">
                <a:solidFill>
                  <a:srgbClr val="000000"/>
                </a:solidFill>
              </a:rPr>
              <a:t>July 2012</a:t>
            </a:r>
          </a:p>
        </p:txBody>
      </p:sp>
    </p:spTree>
    <p:extLst>
      <p:ext uri="{BB962C8B-B14F-4D97-AF65-F5344CB8AC3E}">
        <p14:creationId xmlns:p14="http://schemas.microsoft.com/office/powerpoint/2010/main" val="1787359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ransition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SzPct val="70000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●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o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0"/>
        </a:spcBef>
        <a:spcAft>
          <a:spcPct val="50000"/>
        </a:spcAft>
        <a:buSzPct val="70000"/>
        <a:buFont typeface="Times" pitchFamily="18" charset="0"/>
        <a:buChar char="–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9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9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image" Target="../media/image10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mkasunic\Desktop\SVN%20Checkout\TSP%20Team%20Leader%20course\Course%20Notebook\Notebook%20Contents\M6.%20Managing%20the%20Plan\EX6%20-%20Managing%20the%20Plan.docx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9"/>
          <p:cNvSpPr txBox="1">
            <a:spLocks noChangeArrowheads="1"/>
          </p:cNvSpPr>
          <p:nvPr/>
        </p:nvSpPr>
        <p:spPr bwMode="auto">
          <a:xfrm>
            <a:off x="3961010" y="3158754"/>
            <a:ext cx="42495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2000" b="0" spc="200" dirty="0" smtClean="0">
                <a:solidFill>
                  <a:srgbClr val="002060"/>
                </a:solidFill>
              </a:rPr>
              <a:t>Leading a Development Team</a:t>
            </a:r>
            <a:endParaRPr lang="en-US" b="0" spc="200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3156" y="2450785"/>
            <a:ext cx="3802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/>
              <a:t>Managing the Plan</a:t>
            </a:r>
            <a:endParaRPr lang="en-US" sz="3200" b="1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168963" y="3035560"/>
            <a:ext cx="4049525" cy="0"/>
          </a:xfrm>
          <a:prstGeom prst="line">
            <a:avLst/>
          </a:prstGeom>
          <a:noFill/>
          <a:ln w="76200" cap="flat" cmpd="sng" algn="ctr">
            <a:solidFill>
              <a:srgbClr val="00206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What is the Earned Value Method?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93800"/>
            <a:ext cx="8455025" cy="3729681"/>
          </a:xfrm>
        </p:spPr>
        <p:txBody>
          <a:bodyPr/>
          <a:lstStyle/>
          <a:p>
            <a:pPr marL="0" indent="0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You need a way to track and report progress. The challenge is that</a:t>
            </a:r>
          </a:p>
          <a:p>
            <a:pPr marL="400050" lvl="1" indent="-288925"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most </a:t>
            </a:r>
            <a:r>
              <a:rPr lang="en-US" sz="2000" dirty="0"/>
              <a:t>projects have </a:t>
            </a:r>
            <a:r>
              <a:rPr lang="en-US" sz="2000" dirty="0" smtClean="0"/>
              <a:t>many tasks </a:t>
            </a:r>
            <a:r>
              <a:rPr lang="en-US" sz="2000" dirty="0"/>
              <a:t>of differing types and </a:t>
            </a:r>
            <a:r>
              <a:rPr lang="en-US" sz="2000" dirty="0" smtClean="0"/>
              <a:t>sizes</a:t>
            </a:r>
          </a:p>
          <a:p>
            <a:pPr marL="400050" lvl="1" indent="-288925"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tasks are completed in a different order than originally planned</a:t>
            </a:r>
          </a:p>
          <a:p>
            <a:pPr marL="0" indent="-288925">
              <a:spcBef>
                <a:spcPts val="1200"/>
              </a:spcBef>
              <a:spcAft>
                <a:spcPts val="0"/>
              </a:spcAft>
            </a:pPr>
            <a:r>
              <a:rPr lang="en-US" sz="2000" dirty="0" smtClean="0"/>
              <a:t>The </a:t>
            </a:r>
            <a:r>
              <a:rPr lang="en-US" sz="2000" i="1" dirty="0" smtClean="0"/>
              <a:t>Earned Value</a:t>
            </a:r>
            <a:r>
              <a:rPr lang="en-US" sz="2000" dirty="0" smtClean="0"/>
              <a:t> (EV) method provides a convenient way to address this tracking and reporting problem. </a:t>
            </a:r>
          </a:p>
          <a:p>
            <a:pPr marL="400050" lvl="1" indent="-288925"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The EV method establishes a value for every task, regardless of its type.</a:t>
            </a:r>
          </a:p>
          <a:p>
            <a:pPr marL="400050" lvl="1" indent="-288925"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Whenever you complete a task, regardless of its type, you earn this EV amount.</a:t>
            </a:r>
          </a:p>
          <a:p>
            <a:pPr marL="400050" lvl="1" indent="-288925"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To judge progress against the plan, compare the </a:t>
            </a:r>
            <a:br>
              <a:rPr lang="en-US" sz="2000" dirty="0" smtClean="0"/>
            </a:br>
            <a:r>
              <a:rPr lang="en-US" sz="2000" dirty="0" smtClean="0"/>
              <a:t>EV each week with the planned earned value </a:t>
            </a:r>
            <a:br>
              <a:rPr lang="en-US" sz="2000" dirty="0" smtClean="0"/>
            </a:br>
            <a:r>
              <a:rPr lang="en-US" sz="2000" dirty="0" smtClean="0"/>
              <a:t>(PV) for that week.</a:t>
            </a:r>
          </a:p>
        </p:txBody>
      </p:sp>
      <p:pic>
        <p:nvPicPr>
          <p:cNvPr id="1026" name="Picture 2" descr="C:\Users\mkasunic\Desktop\iStock_000011207257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857" y="4254500"/>
            <a:ext cx="2284617" cy="234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594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14847" y="609366"/>
            <a:ext cx="8505825" cy="344488"/>
          </a:xfrm>
        </p:spPr>
        <p:txBody>
          <a:bodyPr/>
          <a:lstStyle/>
          <a:p>
            <a:r>
              <a:rPr lang="en-US" dirty="0" smtClean="0"/>
              <a:t>TSP Earned Value Method</a:t>
            </a:r>
          </a:p>
        </p:txBody>
      </p:sp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457200" y="1587500"/>
            <a:ext cx="2508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b="1" dirty="0"/>
              <a:t>Planned Value (PV)</a:t>
            </a:r>
          </a:p>
        </p:txBody>
      </p:sp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3352800" y="1587500"/>
            <a:ext cx="5181600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PV for a task is an estimate of the work required to complete the task. It is expressed as the percent of the overall work required in a project plan.</a:t>
            </a:r>
          </a:p>
          <a:p>
            <a:pPr eaLnBrk="1" hangingPunct="1"/>
            <a:endParaRPr lang="en-US" sz="2000" dirty="0"/>
          </a:p>
        </p:txBody>
      </p:sp>
      <p:sp>
        <p:nvSpPr>
          <p:cNvPr id="5125" name="TextBox 6"/>
          <p:cNvSpPr txBox="1">
            <a:spLocks noChangeArrowheads="1"/>
          </p:cNvSpPr>
          <p:nvPr/>
        </p:nvSpPr>
        <p:spPr bwMode="auto">
          <a:xfrm>
            <a:off x="438150" y="3200400"/>
            <a:ext cx="2379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b="1" dirty="0"/>
              <a:t>Earned Value (EV)</a:t>
            </a:r>
          </a:p>
        </p:txBody>
      </p:sp>
      <p:sp>
        <p:nvSpPr>
          <p:cNvPr id="5126" name="TextBox 7"/>
          <p:cNvSpPr txBox="1">
            <a:spLocks noChangeArrowheads="1"/>
          </p:cNvSpPr>
          <p:nvPr/>
        </p:nvSpPr>
        <p:spPr bwMode="auto">
          <a:xfrm>
            <a:off x="3365500" y="3200400"/>
            <a:ext cx="51816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A task’s PV is </a:t>
            </a:r>
            <a:r>
              <a:rPr lang="en-US" sz="2000" i="1" dirty="0"/>
              <a:t>earned</a:t>
            </a:r>
            <a:r>
              <a:rPr lang="en-US" sz="2000" dirty="0"/>
              <a:t> when a task is completed. It must be entirely completed to earn the value.</a:t>
            </a:r>
          </a:p>
          <a:p>
            <a:pPr eaLnBrk="1" hangingPunct="1"/>
            <a:endParaRPr lang="en-US" sz="2000" dirty="0"/>
          </a:p>
        </p:txBody>
      </p:sp>
      <p:sp>
        <p:nvSpPr>
          <p:cNvPr id="5127" name="TextBox 8"/>
          <p:cNvSpPr txBox="1">
            <a:spLocks noChangeArrowheads="1"/>
          </p:cNvSpPr>
          <p:nvPr/>
        </p:nvSpPr>
        <p:spPr bwMode="auto">
          <a:xfrm>
            <a:off x="381000" y="4648200"/>
            <a:ext cx="8458200" cy="152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Regardless of the actual effort required to complete the task, the earned value that is achieved is the value that was planned (i.e., the PV).</a:t>
            </a:r>
          </a:p>
          <a:p>
            <a:pPr eaLnBrk="1" hangingPunct="1">
              <a:spcBef>
                <a:spcPts val="1600"/>
              </a:spcBef>
            </a:pPr>
            <a:r>
              <a:rPr lang="en-US" sz="2000" dirty="0"/>
              <a:t>A project’s cumulative EV is the total of the PV for all project tasks that have been completed to date.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533400" y="1524000"/>
            <a:ext cx="7848600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33400" y="3044825"/>
            <a:ext cx="7848600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533400" y="4343400"/>
            <a:ext cx="7848600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257840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 bwMode="auto">
          <a:xfrm flipH="1" flipV="1">
            <a:off x="1758454" y="3058319"/>
            <a:ext cx="2796721" cy="794"/>
          </a:xfrm>
          <a:prstGeom prst="straightConnector1">
            <a:avLst/>
          </a:prstGeom>
          <a:noFill/>
          <a:ln w="57150" cap="flat" cmpd="sng" algn="ctr">
            <a:solidFill>
              <a:srgbClr val="FF0000">
                <a:alpha val="16863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Rectangle 31"/>
          <p:cNvSpPr/>
          <p:nvPr/>
        </p:nvSpPr>
        <p:spPr bwMode="auto">
          <a:xfrm>
            <a:off x="381000" y="1979613"/>
            <a:ext cx="8415338" cy="804862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  <p:sp>
        <p:nvSpPr>
          <p:cNvPr id="6147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Simple Example: Earned Value</a:t>
            </a: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2895600" y="2859088"/>
            <a:ext cx="696913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n-US" sz="2000" dirty="0"/>
              <a:t>30%</a:t>
            </a:r>
          </a:p>
          <a:p>
            <a:pPr algn="r" eaLnBrk="1" hangingPunct="1">
              <a:spcBef>
                <a:spcPct val="0"/>
              </a:spcBef>
            </a:pPr>
            <a:endParaRPr lang="en-US" sz="2000" dirty="0"/>
          </a:p>
          <a:p>
            <a:pPr algn="r" eaLnBrk="1" hangingPunct="1">
              <a:spcBef>
                <a:spcPct val="0"/>
              </a:spcBef>
            </a:pPr>
            <a:r>
              <a:rPr lang="en-US" sz="2000" dirty="0"/>
              <a:t>20%</a:t>
            </a:r>
          </a:p>
          <a:p>
            <a:pPr algn="r" eaLnBrk="1" hangingPunct="1">
              <a:spcBef>
                <a:spcPct val="0"/>
              </a:spcBef>
            </a:pPr>
            <a:endParaRPr lang="en-US" sz="2000" dirty="0"/>
          </a:p>
          <a:p>
            <a:pPr algn="r" eaLnBrk="1" hangingPunct="1">
              <a:spcBef>
                <a:spcPct val="0"/>
              </a:spcBef>
            </a:pPr>
            <a:r>
              <a:rPr lang="en-US" sz="2000" dirty="0"/>
              <a:t>30%</a:t>
            </a:r>
          </a:p>
          <a:p>
            <a:pPr algn="r" eaLnBrk="1" hangingPunct="1">
              <a:spcBef>
                <a:spcPct val="0"/>
              </a:spcBef>
            </a:pPr>
            <a:endParaRPr lang="en-US" sz="2000" dirty="0"/>
          </a:p>
          <a:p>
            <a:pPr algn="r" eaLnBrk="1" hangingPunct="1">
              <a:spcBef>
                <a:spcPct val="0"/>
              </a:spcBef>
            </a:pPr>
            <a:r>
              <a:rPr lang="en-US" sz="2000" dirty="0"/>
              <a:t>20%</a:t>
            </a:r>
          </a:p>
        </p:txBody>
      </p:sp>
      <p:sp>
        <p:nvSpPr>
          <p:cNvPr id="6149" name="TextBox 6"/>
          <p:cNvSpPr txBox="1">
            <a:spLocks noChangeArrowheads="1"/>
          </p:cNvSpPr>
          <p:nvPr/>
        </p:nvSpPr>
        <p:spPr bwMode="auto">
          <a:xfrm>
            <a:off x="4495800" y="2859088"/>
            <a:ext cx="682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n-US" sz="2000" dirty="0"/>
              <a:t>10.5</a:t>
            </a:r>
          </a:p>
        </p:txBody>
      </p:sp>
      <p:sp>
        <p:nvSpPr>
          <p:cNvPr id="6150" name="TextBox 7"/>
          <p:cNvSpPr txBox="1">
            <a:spLocks noChangeArrowheads="1"/>
          </p:cNvSpPr>
          <p:nvPr/>
        </p:nvSpPr>
        <p:spPr bwMode="auto">
          <a:xfrm>
            <a:off x="6348350" y="2859088"/>
            <a:ext cx="696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n-US" sz="2000" dirty="0"/>
              <a:t>30%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2143125" y="2859088"/>
            <a:ext cx="4699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n-US" sz="2000" dirty="0"/>
              <a:t>3</a:t>
            </a:r>
          </a:p>
          <a:p>
            <a:pPr algn="r" eaLnBrk="1" hangingPunct="1">
              <a:spcBef>
                <a:spcPct val="0"/>
              </a:spcBef>
            </a:pPr>
            <a:endParaRPr lang="en-US" sz="2000" dirty="0"/>
          </a:p>
          <a:p>
            <a:pPr algn="r" eaLnBrk="1" hangingPunct="1">
              <a:spcBef>
                <a:spcPct val="0"/>
              </a:spcBef>
            </a:pPr>
            <a:r>
              <a:rPr lang="en-US" sz="2000" dirty="0"/>
              <a:t>5</a:t>
            </a:r>
          </a:p>
          <a:p>
            <a:pPr algn="r" eaLnBrk="1" hangingPunct="1">
              <a:spcBef>
                <a:spcPct val="0"/>
              </a:spcBef>
            </a:pPr>
            <a:endParaRPr lang="en-US" sz="2000" dirty="0"/>
          </a:p>
          <a:p>
            <a:pPr algn="r" eaLnBrk="1" hangingPunct="1">
              <a:spcBef>
                <a:spcPct val="0"/>
              </a:spcBef>
            </a:pPr>
            <a:r>
              <a:rPr lang="en-US" sz="2000" dirty="0"/>
              <a:t>8</a:t>
            </a:r>
          </a:p>
          <a:p>
            <a:pPr algn="r" eaLnBrk="1" hangingPunct="1">
              <a:spcBef>
                <a:spcPct val="0"/>
              </a:spcBef>
            </a:pPr>
            <a:endParaRPr lang="en-US" sz="2000" dirty="0"/>
          </a:p>
          <a:p>
            <a:pPr algn="r" eaLnBrk="1" hangingPunct="1">
              <a:spcBef>
                <a:spcPct val="0"/>
              </a:spcBef>
            </a:pPr>
            <a:r>
              <a:rPr lang="en-US" sz="2000" dirty="0"/>
              <a:t>10</a:t>
            </a:r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1944688" y="1979613"/>
            <a:ext cx="950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Cum.</a:t>
            </a:r>
            <a:br>
              <a:rPr lang="en-US" sz="2000" dirty="0"/>
            </a:br>
            <a:r>
              <a:rPr lang="en-US" sz="2000" dirty="0"/>
              <a:t>est. ef.</a:t>
            </a:r>
          </a:p>
        </p:txBody>
      </p:sp>
      <p:grpSp>
        <p:nvGrpSpPr>
          <p:cNvPr id="6153" name="Group 50"/>
          <p:cNvGrpSpPr>
            <a:grpSpLocks/>
          </p:cNvGrpSpPr>
          <p:nvPr/>
        </p:nvGrpSpPr>
        <p:grpSpPr bwMode="auto">
          <a:xfrm>
            <a:off x="354013" y="2287588"/>
            <a:ext cx="712787" cy="2817812"/>
            <a:chOff x="1116297" y="2058888"/>
            <a:chExt cx="712503" cy="2817912"/>
          </a:xfrm>
        </p:grpSpPr>
        <p:sp>
          <p:nvSpPr>
            <p:cNvPr id="6185" name="TextBox 3"/>
            <p:cNvSpPr txBox="1">
              <a:spLocks noChangeArrowheads="1"/>
            </p:cNvSpPr>
            <p:nvPr/>
          </p:nvSpPr>
          <p:spPr bwMode="auto">
            <a:xfrm>
              <a:off x="1263278" y="2630031"/>
              <a:ext cx="336922" cy="2246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sz="2000" dirty="0"/>
                <a:t>A</a:t>
              </a:r>
            </a:p>
            <a:p>
              <a:pPr eaLnBrk="1" hangingPunct="1">
                <a:spcBef>
                  <a:spcPct val="0"/>
                </a:spcBef>
              </a:pPr>
              <a:endParaRPr lang="en-US" sz="2000" dirty="0"/>
            </a:p>
            <a:p>
              <a:pPr eaLnBrk="1" hangingPunct="1">
                <a:spcBef>
                  <a:spcPct val="0"/>
                </a:spcBef>
              </a:pPr>
              <a:r>
                <a:rPr lang="en-US" sz="2000" dirty="0"/>
                <a:t>B</a:t>
              </a:r>
            </a:p>
            <a:p>
              <a:pPr eaLnBrk="1" hangingPunct="1">
                <a:spcBef>
                  <a:spcPct val="0"/>
                </a:spcBef>
              </a:pPr>
              <a:endParaRPr lang="en-US" sz="2000" dirty="0"/>
            </a:p>
            <a:p>
              <a:pPr eaLnBrk="1" hangingPunct="1">
                <a:spcBef>
                  <a:spcPct val="0"/>
                </a:spcBef>
              </a:pPr>
              <a:r>
                <a:rPr lang="en-US" sz="2000" dirty="0"/>
                <a:t>C</a:t>
              </a:r>
            </a:p>
            <a:p>
              <a:pPr eaLnBrk="1" hangingPunct="1">
                <a:spcBef>
                  <a:spcPct val="0"/>
                </a:spcBef>
              </a:pPr>
              <a:endParaRPr lang="en-US" sz="2000" dirty="0"/>
            </a:p>
            <a:p>
              <a:pPr eaLnBrk="1" hangingPunct="1">
                <a:spcBef>
                  <a:spcPct val="0"/>
                </a:spcBef>
              </a:pPr>
              <a:r>
                <a:rPr lang="en-US" sz="2000" dirty="0"/>
                <a:t>D</a:t>
              </a:r>
            </a:p>
          </p:txBody>
        </p:sp>
        <p:sp>
          <p:nvSpPr>
            <p:cNvPr id="6186" name="TextBox 10"/>
            <p:cNvSpPr txBox="1">
              <a:spLocks noChangeArrowheads="1"/>
            </p:cNvSpPr>
            <p:nvPr/>
          </p:nvSpPr>
          <p:spPr bwMode="auto">
            <a:xfrm>
              <a:off x="1116297" y="2058888"/>
              <a:ext cx="7125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2000" dirty="0"/>
                <a:t>Task</a:t>
              </a:r>
            </a:p>
          </p:txBody>
        </p:sp>
      </p:grpSp>
      <p:grpSp>
        <p:nvGrpSpPr>
          <p:cNvPr id="6154" name="Group 51"/>
          <p:cNvGrpSpPr>
            <a:grpSpLocks/>
          </p:cNvGrpSpPr>
          <p:nvPr/>
        </p:nvGrpSpPr>
        <p:grpSpPr bwMode="auto">
          <a:xfrm>
            <a:off x="1162050" y="1979613"/>
            <a:ext cx="762000" cy="3125787"/>
            <a:chOff x="1828800" y="1751112"/>
            <a:chExt cx="761940" cy="3125688"/>
          </a:xfrm>
        </p:grpSpPr>
        <p:sp>
          <p:nvSpPr>
            <p:cNvPr id="6183" name="TextBox 4"/>
            <p:cNvSpPr txBox="1">
              <a:spLocks noChangeArrowheads="1"/>
            </p:cNvSpPr>
            <p:nvPr/>
          </p:nvSpPr>
          <p:spPr bwMode="auto">
            <a:xfrm>
              <a:off x="2038389" y="2630031"/>
              <a:ext cx="327397" cy="2246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 eaLnBrk="1" hangingPunct="1">
                <a:spcBef>
                  <a:spcPct val="0"/>
                </a:spcBef>
              </a:pPr>
              <a:r>
                <a:rPr lang="en-US" sz="2000" dirty="0"/>
                <a:t>3</a:t>
              </a:r>
            </a:p>
            <a:p>
              <a:pPr algn="r" eaLnBrk="1" hangingPunct="1">
                <a:spcBef>
                  <a:spcPct val="0"/>
                </a:spcBef>
              </a:pPr>
              <a:endParaRPr lang="en-US" sz="2000" dirty="0"/>
            </a:p>
            <a:p>
              <a:pPr algn="r" eaLnBrk="1" hangingPunct="1">
                <a:spcBef>
                  <a:spcPct val="0"/>
                </a:spcBef>
              </a:pPr>
              <a:r>
                <a:rPr lang="en-US" sz="2000" dirty="0"/>
                <a:t>2</a:t>
              </a:r>
            </a:p>
            <a:p>
              <a:pPr algn="r" eaLnBrk="1" hangingPunct="1">
                <a:spcBef>
                  <a:spcPct val="0"/>
                </a:spcBef>
              </a:pPr>
              <a:endParaRPr lang="en-US" sz="2000" dirty="0"/>
            </a:p>
            <a:p>
              <a:pPr algn="r" eaLnBrk="1" hangingPunct="1">
                <a:spcBef>
                  <a:spcPct val="0"/>
                </a:spcBef>
              </a:pPr>
              <a:r>
                <a:rPr lang="en-US" sz="2000" dirty="0"/>
                <a:t>3</a:t>
              </a:r>
            </a:p>
            <a:p>
              <a:pPr algn="r" eaLnBrk="1" hangingPunct="1">
                <a:spcBef>
                  <a:spcPct val="0"/>
                </a:spcBef>
              </a:pPr>
              <a:endParaRPr lang="en-US" sz="2000" dirty="0"/>
            </a:p>
            <a:p>
              <a:pPr algn="r" eaLnBrk="1" hangingPunct="1">
                <a:spcBef>
                  <a:spcPct val="0"/>
                </a:spcBef>
              </a:pPr>
              <a:r>
                <a:rPr lang="en-US" sz="2000" dirty="0"/>
                <a:t>2</a:t>
              </a:r>
            </a:p>
          </p:txBody>
        </p:sp>
        <p:sp>
          <p:nvSpPr>
            <p:cNvPr id="6184" name="TextBox 11"/>
            <p:cNvSpPr txBox="1">
              <a:spLocks noChangeArrowheads="1"/>
            </p:cNvSpPr>
            <p:nvPr/>
          </p:nvSpPr>
          <p:spPr bwMode="auto">
            <a:xfrm>
              <a:off x="1828800" y="1751112"/>
              <a:ext cx="76194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2000" dirty="0"/>
                <a:t>Est.</a:t>
              </a:r>
              <a:br>
                <a:rPr lang="en-US" sz="2000" dirty="0"/>
              </a:br>
              <a:r>
                <a:rPr lang="en-US" sz="2000" dirty="0"/>
                <a:t>effort</a:t>
              </a:r>
            </a:p>
          </p:txBody>
        </p:sp>
      </p:grpSp>
      <p:sp>
        <p:nvSpPr>
          <p:cNvPr id="6155" name="TextBox 12"/>
          <p:cNvSpPr txBox="1">
            <a:spLocks noChangeArrowheads="1"/>
          </p:cNvSpPr>
          <p:nvPr/>
        </p:nvSpPr>
        <p:spPr bwMode="auto">
          <a:xfrm>
            <a:off x="2925763" y="2287588"/>
            <a:ext cx="5286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PV</a:t>
            </a:r>
          </a:p>
        </p:txBody>
      </p:sp>
      <p:sp>
        <p:nvSpPr>
          <p:cNvPr id="6156" name="TextBox 13"/>
          <p:cNvSpPr txBox="1">
            <a:spLocks noChangeArrowheads="1"/>
          </p:cNvSpPr>
          <p:nvPr/>
        </p:nvSpPr>
        <p:spPr bwMode="auto">
          <a:xfrm>
            <a:off x="6407150" y="2287588"/>
            <a:ext cx="527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EV</a:t>
            </a:r>
          </a:p>
        </p:txBody>
      </p:sp>
      <p:sp>
        <p:nvSpPr>
          <p:cNvPr id="6157" name="TextBox 14"/>
          <p:cNvSpPr txBox="1">
            <a:spLocks noChangeArrowheads="1"/>
          </p:cNvSpPr>
          <p:nvPr/>
        </p:nvSpPr>
        <p:spPr bwMode="auto">
          <a:xfrm>
            <a:off x="4419600" y="1979613"/>
            <a:ext cx="831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Act. </a:t>
            </a:r>
            <a:br>
              <a:rPr lang="en-US" sz="2000" dirty="0"/>
            </a:br>
            <a:r>
              <a:rPr lang="en-US" sz="2000" dirty="0"/>
              <a:t>effort </a:t>
            </a:r>
          </a:p>
        </p:txBody>
      </p:sp>
      <p:sp>
        <p:nvSpPr>
          <p:cNvPr id="6158" name="TextBox 16"/>
          <p:cNvSpPr txBox="1">
            <a:spLocks noChangeArrowheads="1"/>
          </p:cNvSpPr>
          <p:nvPr/>
        </p:nvSpPr>
        <p:spPr bwMode="auto">
          <a:xfrm>
            <a:off x="4638675" y="3486150"/>
            <a:ext cx="539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1.3</a:t>
            </a:r>
          </a:p>
        </p:txBody>
      </p:sp>
      <p:sp>
        <p:nvSpPr>
          <p:cNvPr id="6159" name="TextBox 17"/>
          <p:cNvSpPr txBox="1">
            <a:spLocks noChangeArrowheads="1"/>
          </p:cNvSpPr>
          <p:nvPr/>
        </p:nvSpPr>
        <p:spPr bwMode="auto">
          <a:xfrm>
            <a:off x="6348350" y="3470275"/>
            <a:ext cx="69691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20%</a:t>
            </a: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381000" y="2784475"/>
            <a:ext cx="8415338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381000" y="3352800"/>
            <a:ext cx="8415338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381000" y="3981450"/>
            <a:ext cx="8415338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381000" y="4552950"/>
            <a:ext cx="8415338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381000" y="5181600"/>
            <a:ext cx="8415338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65" name="TextBox 33"/>
          <p:cNvSpPr txBox="1">
            <a:spLocks noChangeArrowheads="1"/>
          </p:cNvSpPr>
          <p:nvPr/>
        </p:nvSpPr>
        <p:spPr bwMode="auto">
          <a:xfrm>
            <a:off x="4637892" y="4089400"/>
            <a:ext cx="5405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 smtClean="0"/>
              <a:t>3.2</a:t>
            </a:r>
            <a:endParaRPr lang="en-US" sz="2000" dirty="0"/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1066800" y="1979613"/>
            <a:ext cx="0" cy="3201987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1981200" y="1979613"/>
            <a:ext cx="0" cy="3201987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2819400" y="1979613"/>
            <a:ext cx="0" cy="3201987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3581400" y="1979613"/>
            <a:ext cx="0" cy="3201987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70" name="TextBox 39"/>
          <p:cNvSpPr txBox="1">
            <a:spLocks noChangeArrowheads="1"/>
          </p:cNvSpPr>
          <p:nvPr/>
        </p:nvSpPr>
        <p:spPr bwMode="auto">
          <a:xfrm>
            <a:off x="3624263" y="1979613"/>
            <a:ext cx="7969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Cum.</a:t>
            </a:r>
            <a:br>
              <a:rPr lang="en-US" sz="2000" dirty="0"/>
            </a:br>
            <a:r>
              <a:rPr lang="en-US" sz="2000" dirty="0"/>
              <a:t>PV</a:t>
            </a:r>
          </a:p>
        </p:txBody>
      </p:sp>
      <p:sp>
        <p:nvSpPr>
          <p:cNvPr id="6171" name="TextBox 40"/>
          <p:cNvSpPr txBox="1">
            <a:spLocks noChangeArrowheads="1"/>
          </p:cNvSpPr>
          <p:nvPr/>
        </p:nvSpPr>
        <p:spPr bwMode="auto">
          <a:xfrm>
            <a:off x="3581400" y="2859088"/>
            <a:ext cx="839788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n-US" sz="2000" dirty="0"/>
              <a:t>30%</a:t>
            </a:r>
          </a:p>
          <a:p>
            <a:pPr algn="r" eaLnBrk="1" hangingPunct="1">
              <a:spcBef>
                <a:spcPct val="0"/>
              </a:spcBef>
            </a:pPr>
            <a:endParaRPr lang="en-US" sz="2000" dirty="0"/>
          </a:p>
          <a:p>
            <a:pPr algn="r" eaLnBrk="1" hangingPunct="1">
              <a:spcBef>
                <a:spcPct val="0"/>
              </a:spcBef>
            </a:pPr>
            <a:r>
              <a:rPr lang="en-US" sz="2000" dirty="0"/>
              <a:t>50%</a:t>
            </a:r>
          </a:p>
          <a:p>
            <a:pPr algn="r" eaLnBrk="1" hangingPunct="1">
              <a:spcBef>
                <a:spcPct val="0"/>
              </a:spcBef>
            </a:pPr>
            <a:endParaRPr lang="en-US" sz="2000" dirty="0"/>
          </a:p>
          <a:p>
            <a:pPr algn="r" eaLnBrk="1" hangingPunct="1">
              <a:spcBef>
                <a:spcPct val="0"/>
              </a:spcBef>
            </a:pPr>
            <a:r>
              <a:rPr lang="en-US" sz="2000" dirty="0"/>
              <a:t>80%</a:t>
            </a:r>
          </a:p>
          <a:p>
            <a:pPr algn="r" eaLnBrk="1" hangingPunct="1">
              <a:spcBef>
                <a:spcPct val="0"/>
              </a:spcBef>
            </a:pPr>
            <a:endParaRPr lang="en-US" sz="2000" dirty="0"/>
          </a:p>
          <a:p>
            <a:pPr algn="r" eaLnBrk="1" hangingPunct="1">
              <a:spcBef>
                <a:spcPct val="0"/>
              </a:spcBef>
            </a:pPr>
            <a:r>
              <a:rPr lang="en-US" sz="2000" dirty="0"/>
              <a:t>100%</a:t>
            </a:r>
          </a:p>
        </p:txBody>
      </p:sp>
      <p:cxnSp>
        <p:nvCxnSpPr>
          <p:cNvPr id="42" name="Straight Connector 41"/>
          <p:cNvCxnSpPr/>
          <p:nvPr/>
        </p:nvCxnSpPr>
        <p:spPr bwMode="auto">
          <a:xfrm>
            <a:off x="4419600" y="1979613"/>
            <a:ext cx="0" cy="3201987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6350000" y="1979613"/>
            <a:ext cx="0" cy="3201987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7010400" y="1979613"/>
            <a:ext cx="0" cy="3201987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75" name="TextBox 44"/>
          <p:cNvSpPr txBox="1">
            <a:spLocks noChangeArrowheads="1"/>
          </p:cNvSpPr>
          <p:nvPr/>
        </p:nvSpPr>
        <p:spPr bwMode="auto">
          <a:xfrm>
            <a:off x="7205288" y="1979613"/>
            <a:ext cx="7969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Cum.</a:t>
            </a:r>
            <a:br>
              <a:rPr lang="en-US" sz="2000" dirty="0"/>
            </a:br>
            <a:r>
              <a:rPr lang="en-US" sz="2000" dirty="0"/>
              <a:t>EV</a:t>
            </a:r>
          </a:p>
        </p:txBody>
      </p:sp>
      <p:sp>
        <p:nvSpPr>
          <p:cNvPr id="6176" name="TextBox 46"/>
          <p:cNvSpPr txBox="1">
            <a:spLocks noChangeArrowheads="1"/>
          </p:cNvSpPr>
          <p:nvPr/>
        </p:nvSpPr>
        <p:spPr bwMode="auto">
          <a:xfrm>
            <a:off x="7229982" y="2857500"/>
            <a:ext cx="69691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n-US" sz="2000" dirty="0"/>
              <a:t>30%</a:t>
            </a:r>
          </a:p>
        </p:txBody>
      </p:sp>
      <p:sp>
        <p:nvSpPr>
          <p:cNvPr id="6177" name="TextBox 47"/>
          <p:cNvSpPr txBox="1">
            <a:spLocks noChangeArrowheads="1"/>
          </p:cNvSpPr>
          <p:nvPr/>
        </p:nvSpPr>
        <p:spPr bwMode="auto">
          <a:xfrm>
            <a:off x="7229982" y="3470275"/>
            <a:ext cx="696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50%</a:t>
            </a:r>
          </a:p>
        </p:txBody>
      </p:sp>
      <p:sp>
        <p:nvSpPr>
          <p:cNvPr id="6178" name="TextBox 52"/>
          <p:cNvSpPr txBox="1">
            <a:spLocks noChangeArrowheads="1"/>
          </p:cNvSpPr>
          <p:nvPr/>
        </p:nvSpPr>
        <p:spPr bwMode="auto">
          <a:xfrm>
            <a:off x="5524500" y="2859088"/>
            <a:ext cx="684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n-US" sz="2000" dirty="0"/>
              <a:t>10.5</a:t>
            </a:r>
          </a:p>
        </p:txBody>
      </p:sp>
      <p:sp>
        <p:nvSpPr>
          <p:cNvPr id="6179" name="TextBox 53"/>
          <p:cNvSpPr txBox="1">
            <a:spLocks noChangeArrowheads="1"/>
          </p:cNvSpPr>
          <p:nvPr/>
        </p:nvSpPr>
        <p:spPr bwMode="auto">
          <a:xfrm>
            <a:off x="5410200" y="1979613"/>
            <a:ext cx="950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Cum. </a:t>
            </a:r>
            <a:br>
              <a:rPr lang="en-US" sz="2000" dirty="0"/>
            </a:br>
            <a:r>
              <a:rPr lang="en-US" sz="2000" dirty="0"/>
              <a:t>act. ef.</a:t>
            </a:r>
          </a:p>
        </p:txBody>
      </p:sp>
      <p:sp>
        <p:nvSpPr>
          <p:cNvPr id="6180" name="TextBox 54"/>
          <p:cNvSpPr txBox="1">
            <a:spLocks noChangeArrowheads="1"/>
          </p:cNvSpPr>
          <p:nvPr/>
        </p:nvSpPr>
        <p:spPr bwMode="auto">
          <a:xfrm>
            <a:off x="5524500" y="3486150"/>
            <a:ext cx="665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11.8</a:t>
            </a:r>
          </a:p>
        </p:txBody>
      </p:sp>
      <p:sp>
        <p:nvSpPr>
          <p:cNvPr id="6181" name="TextBox 55"/>
          <p:cNvSpPr txBox="1">
            <a:spLocks noChangeArrowheads="1"/>
          </p:cNvSpPr>
          <p:nvPr/>
        </p:nvSpPr>
        <p:spPr bwMode="auto">
          <a:xfrm>
            <a:off x="5506463" y="4089400"/>
            <a:ext cx="683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 smtClean="0"/>
              <a:t>15.0</a:t>
            </a:r>
            <a:endParaRPr lang="en-US" sz="2000" dirty="0"/>
          </a:p>
        </p:txBody>
      </p:sp>
      <p:cxnSp>
        <p:nvCxnSpPr>
          <p:cNvPr id="57" name="Straight Connector 56"/>
          <p:cNvCxnSpPr/>
          <p:nvPr/>
        </p:nvCxnSpPr>
        <p:spPr bwMode="auto">
          <a:xfrm>
            <a:off x="5334000" y="1979613"/>
            <a:ext cx="0" cy="3201987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" name="Group 4"/>
          <p:cNvGrpSpPr/>
          <p:nvPr/>
        </p:nvGrpSpPr>
        <p:grpSpPr>
          <a:xfrm>
            <a:off x="1216983" y="2773069"/>
            <a:ext cx="3925817" cy="589756"/>
            <a:chOff x="1216983" y="2544469"/>
            <a:chExt cx="3925817" cy="589756"/>
          </a:xfrm>
        </p:grpSpPr>
        <p:sp>
          <p:nvSpPr>
            <p:cNvPr id="4" name="Oval 3"/>
            <p:cNvSpPr/>
            <p:nvPr/>
          </p:nvSpPr>
          <p:spPr bwMode="auto">
            <a:xfrm>
              <a:off x="4553044" y="2544469"/>
              <a:ext cx="589756" cy="589756"/>
            </a:xfrm>
            <a:prstGeom prst="ellipse">
              <a:avLst/>
            </a:prstGeom>
            <a:solidFill>
              <a:srgbClr val="FF0000">
                <a:alpha val="1490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46" name="Oval 45"/>
            <p:cNvSpPr/>
            <p:nvPr/>
          </p:nvSpPr>
          <p:spPr bwMode="auto">
            <a:xfrm>
              <a:off x="1216983" y="2544469"/>
              <a:ext cx="589756" cy="589756"/>
            </a:xfrm>
            <a:prstGeom prst="ellipse">
              <a:avLst/>
            </a:prstGeom>
            <a:solidFill>
              <a:srgbClr val="FF0000">
                <a:alpha val="1490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sp>
        <p:nvSpPr>
          <p:cNvPr id="48" name="TextBox 55"/>
          <p:cNvSpPr txBox="1">
            <a:spLocks noChangeArrowheads="1"/>
          </p:cNvSpPr>
          <p:nvPr/>
        </p:nvSpPr>
        <p:spPr bwMode="auto">
          <a:xfrm>
            <a:off x="6348350" y="4089400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3</a:t>
            </a:r>
            <a:r>
              <a:rPr lang="en-US" sz="2000" dirty="0" smtClean="0"/>
              <a:t>0%</a:t>
            </a:r>
            <a:endParaRPr lang="en-US" sz="2000" dirty="0"/>
          </a:p>
        </p:txBody>
      </p:sp>
      <p:sp>
        <p:nvSpPr>
          <p:cNvPr id="49" name="TextBox 47"/>
          <p:cNvSpPr txBox="1">
            <a:spLocks noChangeArrowheads="1"/>
          </p:cNvSpPr>
          <p:nvPr/>
        </p:nvSpPr>
        <p:spPr bwMode="auto">
          <a:xfrm>
            <a:off x="7229268" y="4089400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 smtClean="0"/>
              <a:t>80</a:t>
            </a:r>
            <a:r>
              <a:rPr lang="en-US" sz="2000" dirty="0"/>
              <a:t>%</a:t>
            </a:r>
          </a:p>
        </p:txBody>
      </p:sp>
      <p:sp>
        <p:nvSpPr>
          <p:cNvPr id="50" name="TextBox 33"/>
          <p:cNvSpPr txBox="1">
            <a:spLocks noChangeArrowheads="1"/>
          </p:cNvSpPr>
          <p:nvPr/>
        </p:nvSpPr>
        <p:spPr bwMode="auto">
          <a:xfrm>
            <a:off x="4637892" y="4681175"/>
            <a:ext cx="5405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 smtClean="0"/>
              <a:t>5.6</a:t>
            </a:r>
            <a:endParaRPr lang="en-US" sz="2000" dirty="0"/>
          </a:p>
        </p:txBody>
      </p:sp>
      <p:sp>
        <p:nvSpPr>
          <p:cNvPr id="51" name="TextBox 55"/>
          <p:cNvSpPr txBox="1">
            <a:spLocks noChangeArrowheads="1"/>
          </p:cNvSpPr>
          <p:nvPr/>
        </p:nvSpPr>
        <p:spPr bwMode="auto">
          <a:xfrm>
            <a:off x="5524500" y="4681175"/>
            <a:ext cx="683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 smtClean="0"/>
              <a:t>20.6</a:t>
            </a:r>
            <a:endParaRPr lang="en-US" sz="2000" dirty="0"/>
          </a:p>
        </p:txBody>
      </p:sp>
      <p:sp>
        <p:nvSpPr>
          <p:cNvPr id="52" name="TextBox 55"/>
          <p:cNvSpPr txBox="1">
            <a:spLocks noChangeArrowheads="1"/>
          </p:cNvSpPr>
          <p:nvPr/>
        </p:nvSpPr>
        <p:spPr bwMode="auto">
          <a:xfrm>
            <a:off x="6348350" y="4681175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 smtClean="0"/>
              <a:t>20%</a:t>
            </a:r>
            <a:endParaRPr lang="en-US" sz="2000" dirty="0"/>
          </a:p>
        </p:txBody>
      </p:sp>
      <p:sp>
        <p:nvSpPr>
          <p:cNvPr id="53" name="TextBox 47"/>
          <p:cNvSpPr txBox="1">
            <a:spLocks noChangeArrowheads="1"/>
          </p:cNvSpPr>
          <p:nvPr/>
        </p:nvSpPr>
        <p:spPr bwMode="auto">
          <a:xfrm>
            <a:off x="7086600" y="4681175"/>
            <a:ext cx="8402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 smtClean="0"/>
              <a:t>100</a:t>
            </a:r>
            <a:r>
              <a:rPr lang="en-US" sz="2000" dirty="0"/>
              <a:t>%</a:t>
            </a:r>
          </a:p>
        </p:txBody>
      </p:sp>
      <p:cxnSp>
        <p:nvCxnSpPr>
          <p:cNvPr id="54" name="Straight Arrow Connector 53"/>
          <p:cNvCxnSpPr/>
          <p:nvPr/>
        </p:nvCxnSpPr>
        <p:spPr bwMode="auto">
          <a:xfrm flipH="1" flipV="1">
            <a:off x="1792104" y="3661969"/>
            <a:ext cx="2796721" cy="794"/>
          </a:xfrm>
          <a:prstGeom prst="straightConnector1">
            <a:avLst/>
          </a:prstGeom>
          <a:noFill/>
          <a:ln w="57150" cap="flat" cmpd="sng" algn="ctr">
            <a:solidFill>
              <a:srgbClr val="FF0000">
                <a:alpha val="16863"/>
              </a:srgb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55" name="Group 54"/>
          <p:cNvGrpSpPr/>
          <p:nvPr/>
        </p:nvGrpSpPr>
        <p:grpSpPr>
          <a:xfrm>
            <a:off x="1250633" y="3376719"/>
            <a:ext cx="3925817" cy="589756"/>
            <a:chOff x="1216983" y="2544469"/>
            <a:chExt cx="3925817" cy="589756"/>
          </a:xfrm>
        </p:grpSpPr>
        <p:sp>
          <p:nvSpPr>
            <p:cNvPr id="56" name="Oval 55"/>
            <p:cNvSpPr/>
            <p:nvPr/>
          </p:nvSpPr>
          <p:spPr bwMode="auto">
            <a:xfrm>
              <a:off x="4553044" y="2544469"/>
              <a:ext cx="589756" cy="589756"/>
            </a:xfrm>
            <a:prstGeom prst="ellipse">
              <a:avLst/>
            </a:prstGeom>
            <a:solidFill>
              <a:srgbClr val="FF0000">
                <a:alpha val="1490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1216983" y="2544469"/>
              <a:ext cx="589756" cy="589756"/>
            </a:xfrm>
            <a:prstGeom prst="ellipse">
              <a:avLst/>
            </a:prstGeom>
            <a:solidFill>
              <a:srgbClr val="FF0000">
                <a:alpha val="1490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309" tIns="46154" rIns="92309" bIns="46154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92100" algn="l"/>
                  <a:tab pos="571500" algn="l"/>
                </a:tabLs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1987875"/>
            <a:ext cx="8502650" cy="3243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61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49" grpId="1"/>
      <p:bldP spid="6150" grpId="0"/>
      <p:bldP spid="6150" grpId="1"/>
      <p:bldP spid="6158" grpId="0"/>
      <p:bldP spid="6159" grpId="0"/>
      <p:bldP spid="6165" grpId="0"/>
      <p:bldP spid="6176" grpId="0"/>
      <p:bldP spid="6177" grpId="0"/>
      <p:bldP spid="6178" grpId="0"/>
      <p:bldP spid="6180" grpId="0"/>
      <p:bldP spid="6181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Using EV Method to Determine Schedule Status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3124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To determine a project’s current schedule status, compare the current cumulative EV to the planned cumulative PV.</a:t>
            </a:r>
          </a:p>
          <a:p>
            <a:pPr lvl="1" eaLnBrk="1" hangingPunct="1"/>
            <a:r>
              <a:rPr lang="en-US" dirty="0" smtClean="0"/>
              <a:t>If EV &gt; PV, the project is </a:t>
            </a:r>
            <a:r>
              <a:rPr lang="en-US" i="1" dirty="0" smtClean="0"/>
              <a:t>ahead</a:t>
            </a:r>
            <a:r>
              <a:rPr lang="en-US" dirty="0" smtClean="0"/>
              <a:t> of schedule</a:t>
            </a:r>
          </a:p>
          <a:p>
            <a:pPr lvl="1" eaLnBrk="1" hangingPunct="1"/>
            <a:r>
              <a:rPr lang="en-US" dirty="0" smtClean="0"/>
              <a:t>If EV &lt; PV, the project is </a:t>
            </a:r>
            <a:r>
              <a:rPr lang="en-US" i="1" dirty="0" smtClean="0"/>
              <a:t>behind schedule</a:t>
            </a:r>
            <a:endParaRPr lang="en-US" dirty="0" smtClean="0"/>
          </a:p>
          <a:p>
            <a:pPr marL="0" indent="0" eaLnBrk="1" hangingPunct="1">
              <a:spcBef>
                <a:spcPts val="1200"/>
              </a:spcBef>
            </a:pPr>
            <a:r>
              <a:rPr lang="en-US" dirty="0" smtClean="0"/>
              <a:t>To calculate an estimate of how far ahead or behind schedule the project is</a:t>
            </a:r>
          </a:p>
        </p:txBody>
      </p:sp>
      <p:sp>
        <p:nvSpPr>
          <p:cNvPr id="7172" name="TextBox 2"/>
          <p:cNvSpPr txBox="1">
            <a:spLocks noChangeArrowheads="1"/>
          </p:cNvSpPr>
          <p:nvPr/>
        </p:nvSpPr>
        <p:spPr bwMode="auto">
          <a:xfrm>
            <a:off x="3648075" y="4103925"/>
            <a:ext cx="1096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PV - EV</a:t>
            </a:r>
          </a:p>
        </p:txBody>
      </p:sp>
      <p:sp>
        <p:nvSpPr>
          <p:cNvPr id="7173" name="TextBox 3"/>
          <p:cNvSpPr txBox="1">
            <a:spLocks noChangeArrowheads="1"/>
          </p:cNvSpPr>
          <p:nvPr/>
        </p:nvSpPr>
        <p:spPr bwMode="auto">
          <a:xfrm>
            <a:off x="3124200" y="4637325"/>
            <a:ext cx="2143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Avg. EV (to-date)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3205163" y="4557950"/>
            <a:ext cx="1981200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Example: Approximating the Schedule Status</a:t>
            </a:r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533400" y="1371600"/>
            <a:ext cx="823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600" b="1" dirty="0"/>
              <a:t>Given:</a:t>
            </a:r>
          </a:p>
        </p:txBody>
      </p:sp>
      <p:sp>
        <p:nvSpPr>
          <p:cNvPr id="8196" name="TextBox 7"/>
          <p:cNvSpPr txBox="1">
            <a:spLocks noChangeArrowheads="1"/>
          </p:cNvSpPr>
          <p:nvPr/>
        </p:nvSpPr>
        <p:spPr bwMode="auto">
          <a:xfrm>
            <a:off x="533400" y="3240088"/>
            <a:ext cx="13255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b="1" dirty="0"/>
              <a:t>Therefore:</a:t>
            </a:r>
          </a:p>
        </p:txBody>
      </p:sp>
      <p:sp>
        <p:nvSpPr>
          <p:cNvPr id="8197" name="TextBox 8"/>
          <p:cNvSpPr txBox="1">
            <a:spLocks noChangeArrowheads="1"/>
          </p:cNvSpPr>
          <p:nvPr/>
        </p:nvSpPr>
        <p:spPr bwMode="auto">
          <a:xfrm>
            <a:off x="1023938" y="3792538"/>
            <a:ext cx="3890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b="1" dirty="0"/>
              <a:t>The project is currently behind by</a:t>
            </a:r>
          </a:p>
        </p:txBody>
      </p:sp>
      <p:sp>
        <p:nvSpPr>
          <p:cNvPr id="8198" name="TextBox 10"/>
          <p:cNvSpPr txBox="1">
            <a:spLocks noChangeArrowheads="1"/>
          </p:cNvSpPr>
          <p:nvPr/>
        </p:nvSpPr>
        <p:spPr bwMode="auto">
          <a:xfrm>
            <a:off x="1622425" y="4249738"/>
            <a:ext cx="1006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b="1" dirty="0"/>
              <a:t>PV - EV</a:t>
            </a:r>
          </a:p>
        </p:txBody>
      </p:sp>
      <p:sp>
        <p:nvSpPr>
          <p:cNvPr id="8199" name="TextBox 11"/>
          <p:cNvSpPr txBox="1">
            <a:spLocks noChangeArrowheads="1"/>
          </p:cNvSpPr>
          <p:nvPr/>
        </p:nvSpPr>
        <p:spPr bwMode="auto">
          <a:xfrm>
            <a:off x="1100138" y="4783138"/>
            <a:ext cx="2035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b="1" dirty="0"/>
              <a:t>Avg. EV (to-date)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1181100" y="4705350"/>
            <a:ext cx="1981200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01" name="TextBox 13"/>
          <p:cNvSpPr txBox="1">
            <a:spLocks noChangeArrowheads="1"/>
          </p:cNvSpPr>
          <p:nvPr/>
        </p:nvSpPr>
        <p:spPr bwMode="auto">
          <a:xfrm>
            <a:off x="3309938" y="4435475"/>
            <a:ext cx="333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=</a:t>
            </a:r>
          </a:p>
        </p:txBody>
      </p:sp>
      <p:sp>
        <p:nvSpPr>
          <p:cNvPr id="8202" name="TextBox 14"/>
          <p:cNvSpPr txBox="1">
            <a:spLocks noChangeArrowheads="1"/>
          </p:cNvSpPr>
          <p:nvPr/>
        </p:nvSpPr>
        <p:spPr bwMode="auto">
          <a:xfrm>
            <a:off x="4167188" y="4249738"/>
            <a:ext cx="1338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b="1" dirty="0"/>
              <a:t>54.3 – 31.2</a:t>
            </a:r>
          </a:p>
        </p:txBody>
      </p:sp>
      <p:sp>
        <p:nvSpPr>
          <p:cNvPr id="8203" name="TextBox 15"/>
          <p:cNvSpPr txBox="1">
            <a:spLocks noChangeArrowheads="1"/>
          </p:cNvSpPr>
          <p:nvPr/>
        </p:nvSpPr>
        <p:spPr bwMode="auto">
          <a:xfrm>
            <a:off x="4337050" y="4783138"/>
            <a:ext cx="9540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b="1" dirty="0"/>
              <a:t>31.2 / 6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3724275" y="4705350"/>
            <a:ext cx="1981200" cy="0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05" name="TextBox 17"/>
          <p:cNvSpPr txBox="1">
            <a:spLocks noChangeArrowheads="1"/>
          </p:cNvSpPr>
          <p:nvPr/>
        </p:nvSpPr>
        <p:spPr bwMode="auto">
          <a:xfrm>
            <a:off x="5900738" y="4435475"/>
            <a:ext cx="333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=</a:t>
            </a:r>
          </a:p>
        </p:txBody>
      </p:sp>
      <p:sp>
        <p:nvSpPr>
          <p:cNvPr id="8206" name="TextBox 18"/>
          <p:cNvSpPr txBox="1">
            <a:spLocks noChangeArrowheads="1"/>
          </p:cNvSpPr>
          <p:nvPr/>
        </p:nvSpPr>
        <p:spPr bwMode="auto">
          <a:xfrm>
            <a:off x="6510338" y="4419600"/>
            <a:ext cx="1338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4.4 weeks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1447800" y="1838325"/>
          <a:ext cx="6248400" cy="1111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312"/>
                <a:gridCol w="2636044"/>
                <a:gridCol w="2636044"/>
              </a:tblGrid>
              <a:tr h="370417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668" marB="45668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Planned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Value (PV)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668" marB="45668">
                    <a:solidFill>
                      <a:srgbClr val="57D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Earned Value (EV)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668" marB="45668">
                    <a:solidFill>
                      <a:srgbClr val="57D3FF"/>
                    </a:solidFill>
                  </a:tcPr>
                </a:tc>
              </a:tr>
              <a:tr h="370417"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Week 6</a:t>
                      </a:r>
                      <a:endParaRPr lang="en-US" sz="1800" dirty="0"/>
                    </a:p>
                  </a:txBody>
                  <a:tcPr marT="45668" marB="45668"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1141413" algn="dec"/>
                        </a:tabLst>
                      </a:pPr>
                      <a:r>
                        <a:rPr lang="en-US" sz="1800" dirty="0" smtClean="0"/>
                        <a:t>	5.6</a:t>
                      </a:r>
                      <a:endParaRPr lang="en-US" sz="1800" dirty="0"/>
                    </a:p>
                  </a:txBody>
                  <a:tcPr marT="45668" marB="45668"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71550" algn="dec"/>
                        </a:tabLst>
                      </a:pPr>
                      <a:r>
                        <a:rPr lang="en-US" sz="1800" dirty="0" smtClean="0"/>
                        <a:t>	5.6</a:t>
                      </a:r>
                      <a:endParaRPr lang="en-US" sz="1800" dirty="0"/>
                    </a:p>
                  </a:txBody>
                  <a:tcPr marT="45668" marB="45668">
                    <a:solidFill>
                      <a:srgbClr val="C1EFFF"/>
                    </a:solidFill>
                  </a:tcPr>
                </a:tc>
              </a:tr>
              <a:tr h="37041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 Date</a:t>
                      </a:r>
                      <a:endParaRPr lang="en-US" sz="1800" dirty="0"/>
                    </a:p>
                  </a:txBody>
                  <a:tcPr marT="45668" marB="45668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141413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54.3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668" marB="45668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971550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31.2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668" marB="45668">
                    <a:solidFill>
                      <a:srgbClr val="9BE5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Estimating the Project Completion Date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To estimate the project completion date</a:t>
            </a:r>
          </a:p>
          <a:p>
            <a:pPr marL="914400" lvl="1" indent="-457200" eaLnBrk="1" hangingPunct="1">
              <a:buFont typeface="Arial" charset="0"/>
              <a:buAutoNum type="arabicPeriod"/>
            </a:pPr>
            <a:r>
              <a:rPr lang="en-US" dirty="0" smtClean="0"/>
              <a:t>Determine the EV required to complete the project.</a:t>
            </a:r>
          </a:p>
          <a:p>
            <a:pPr marL="914400" lvl="1" indent="-457200" eaLnBrk="1" hangingPunct="1">
              <a:buFont typeface="Arial" charset="0"/>
              <a:buAutoNum type="arabicPeriod"/>
            </a:pPr>
            <a:r>
              <a:rPr lang="en-US" dirty="0" smtClean="0"/>
              <a:t>Calculate the rate at which the team is accumulating EV.</a:t>
            </a:r>
          </a:p>
          <a:p>
            <a:pPr marL="914400" lvl="1" indent="-457200" eaLnBrk="1" hangingPunct="1">
              <a:buFont typeface="Arial" charset="0"/>
              <a:buAutoNum type="arabicPeriod"/>
            </a:pPr>
            <a:r>
              <a:rPr lang="en-US" dirty="0" smtClean="0"/>
              <a:t>Determine how long it will take the team to earn the </a:t>
            </a:r>
            <a:br>
              <a:rPr lang="en-US" dirty="0" smtClean="0"/>
            </a:br>
            <a:r>
              <a:rPr lang="en-US" dirty="0" smtClean="0"/>
              <a:t>remaining EV.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Example: Estimating Project Completion Date</a:t>
            </a: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533400" y="1371600"/>
            <a:ext cx="823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600" b="1" dirty="0"/>
              <a:t>Given: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47800" y="1447800"/>
          <a:ext cx="6248400" cy="111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312"/>
                <a:gridCol w="2636044"/>
                <a:gridCol w="2636044"/>
              </a:tblGrid>
              <a:tr h="370946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3" marB="4573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Planned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Value (PV)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>
                    <a:solidFill>
                      <a:srgbClr val="57D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Earned Value (EV)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3" marB="45733">
                    <a:solidFill>
                      <a:srgbClr val="57D3FF"/>
                    </a:solidFill>
                  </a:tcPr>
                </a:tc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Week 6</a:t>
                      </a:r>
                      <a:endParaRPr lang="en-US" sz="1800" dirty="0"/>
                    </a:p>
                  </a:txBody>
                  <a:tcPr marT="45733" marB="45733"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1141413" algn="dec"/>
                        </a:tabLst>
                      </a:pPr>
                      <a:r>
                        <a:rPr lang="en-US" sz="1800" dirty="0" smtClean="0"/>
                        <a:t>	5.6</a:t>
                      </a:r>
                      <a:endParaRPr lang="en-US" sz="1800" dirty="0"/>
                    </a:p>
                  </a:txBody>
                  <a:tcPr marT="45733" marB="45733"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971550" algn="dec"/>
                        </a:tabLst>
                      </a:pPr>
                      <a:r>
                        <a:rPr lang="en-US" sz="1800" dirty="0" smtClean="0"/>
                        <a:t>	5.6</a:t>
                      </a:r>
                      <a:endParaRPr lang="en-US" sz="1800" dirty="0"/>
                    </a:p>
                  </a:txBody>
                  <a:tcPr marT="45733" marB="45733">
                    <a:solidFill>
                      <a:srgbClr val="C1EFFF"/>
                    </a:solidFill>
                  </a:tcPr>
                </a:tc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 Date</a:t>
                      </a:r>
                      <a:endParaRPr lang="en-US" sz="1800" dirty="0"/>
                    </a:p>
                  </a:txBody>
                  <a:tcPr marT="45733" marB="45733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141413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54.3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3" marB="45733">
                    <a:solidFill>
                      <a:srgbClr val="9BE5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971550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31.2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3" marB="45733">
                    <a:solidFill>
                      <a:srgbClr val="9BE5FF"/>
                    </a:solidFill>
                  </a:tcPr>
                </a:tc>
              </a:tr>
            </a:tbl>
          </a:graphicData>
        </a:graphic>
      </p:graphicFrame>
      <p:sp>
        <p:nvSpPr>
          <p:cNvPr id="10262" name="TextBox 6"/>
          <p:cNvSpPr txBox="1">
            <a:spLocks noChangeArrowheads="1"/>
          </p:cNvSpPr>
          <p:nvPr/>
        </p:nvSpPr>
        <p:spPr bwMode="auto">
          <a:xfrm>
            <a:off x="533400" y="3101975"/>
            <a:ext cx="1325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b="1" dirty="0"/>
              <a:t>Therefore:</a:t>
            </a:r>
          </a:p>
        </p:txBody>
      </p:sp>
      <p:grpSp>
        <p:nvGrpSpPr>
          <p:cNvPr id="10263" name="Group 19"/>
          <p:cNvGrpSpPr>
            <a:grpSpLocks/>
          </p:cNvGrpSpPr>
          <p:nvPr/>
        </p:nvGrpSpPr>
        <p:grpSpPr bwMode="auto">
          <a:xfrm>
            <a:off x="984250" y="4191000"/>
            <a:ext cx="6678613" cy="369888"/>
            <a:chOff x="685800" y="4114800"/>
            <a:chExt cx="6678883" cy="369332"/>
          </a:xfrm>
        </p:grpSpPr>
        <p:sp>
          <p:nvSpPr>
            <p:cNvPr id="10277" name="TextBox 20"/>
            <p:cNvSpPr txBox="1">
              <a:spLocks noChangeArrowheads="1"/>
            </p:cNvSpPr>
            <p:nvPr/>
          </p:nvSpPr>
          <p:spPr bwMode="auto">
            <a:xfrm>
              <a:off x="685800" y="4114800"/>
              <a:ext cx="419858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1800" b="1" dirty="0"/>
                <a:t>Amount of EV yet to earn on project:</a:t>
              </a:r>
            </a:p>
          </p:txBody>
        </p:sp>
        <p:sp>
          <p:nvSpPr>
            <p:cNvPr id="10278" name="TextBox 21"/>
            <p:cNvSpPr txBox="1">
              <a:spLocks noChangeArrowheads="1"/>
            </p:cNvSpPr>
            <p:nvPr/>
          </p:nvSpPr>
          <p:spPr bwMode="auto">
            <a:xfrm>
              <a:off x="5006345" y="4114800"/>
              <a:ext cx="23583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1800" b="1" dirty="0"/>
                <a:t>100 – 31.2 = 68.8 EV</a:t>
              </a:r>
            </a:p>
          </p:txBody>
        </p:sp>
      </p:grpSp>
      <p:grpSp>
        <p:nvGrpSpPr>
          <p:cNvPr id="10264" name="Group 27"/>
          <p:cNvGrpSpPr>
            <a:grpSpLocks/>
          </p:cNvGrpSpPr>
          <p:nvPr/>
        </p:nvGrpSpPr>
        <p:grpSpPr bwMode="auto">
          <a:xfrm>
            <a:off x="984250" y="4746625"/>
            <a:ext cx="6935788" cy="368300"/>
            <a:chOff x="685800" y="4736068"/>
            <a:chExt cx="6935363" cy="369332"/>
          </a:xfrm>
        </p:grpSpPr>
        <p:sp>
          <p:nvSpPr>
            <p:cNvPr id="10275" name="TextBox 22"/>
            <p:cNvSpPr txBox="1">
              <a:spLocks noChangeArrowheads="1"/>
            </p:cNvSpPr>
            <p:nvPr/>
          </p:nvSpPr>
          <p:spPr bwMode="auto">
            <a:xfrm>
              <a:off x="685800" y="4736068"/>
              <a:ext cx="422423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1800" b="1" dirty="0"/>
                <a:t>Remaining estimated time in project:</a:t>
              </a:r>
            </a:p>
          </p:txBody>
        </p:sp>
        <p:sp>
          <p:nvSpPr>
            <p:cNvPr id="10276" name="TextBox 23"/>
            <p:cNvSpPr txBox="1">
              <a:spLocks noChangeArrowheads="1"/>
            </p:cNvSpPr>
            <p:nvPr/>
          </p:nvSpPr>
          <p:spPr bwMode="auto">
            <a:xfrm>
              <a:off x="5006345" y="4736068"/>
              <a:ext cx="261481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1800" b="1" dirty="0"/>
                <a:t>68.8 / 5.2 = 13.2 weeks</a:t>
              </a:r>
            </a:p>
          </p:txBody>
        </p:sp>
      </p:grpSp>
      <p:grpSp>
        <p:nvGrpSpPr>
          <p:cNvPr id="10265" name="Group 28"/>
          <p:cNvGrpSpPr>
            <a:grpSpLocks/>
          </p:cNvGrpSpPr>
          <p:nvPr/>
        </p:nvGrpSpPr>
        <p:grpSpPr bwMode="auto">
          <a:xfrm>
            <a:off x="984250" y="5300663"/>
            <a:ext cx="6813550" cy="369887"/>
            <a:chOff x="685800" y="5257800"/>
            <a:chExt cx="6813535" cy="369332"/>
          </a:xfrm>
        </p:grpSpPr>
        <p:sp>
          <p:nvSpPr>
            <p:cNvPr id="10273" name="TextBox 24"/>
            <p:cNvSpPr txBox="1">
              <a:spLocks noChangeArrowheads="1"/>
            </p:cNvSpPr>
            <p:nvPr/>
          </p:nvSpPr>
          <p:spPr bwMode="auto">
            <a:xfrm>
              <a:off x="685800" y="5257800"/>
              <a:ext cx="36599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1800" b="1" dirty="0"/>
                <a:t>Estimated week for completion:</a:t>
              </a:r>
            </a:p>
          </p:txBody>
        </p:sp>
        <p:sp>
          <p:nvSpPr>
            <p:cNvPr id="10274" name="TextBox 25"/>
            <p:cNvSpPr txBox="1">
              <a:spLocks noChangeArrowheads="1"/>
            </p:cNvSpPr>
            <p:nvPr/>
          </p:nvSpPr>
          <p:spPr bwMode="auto">
            <a:xfrm>
              <a:off x="5006345" y="5257800"/>
              <a:ext cx="249299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1800" b="1" dirty="0"/>
                <a:t>6 + 13.2 = 19.2 weeks</a:t>
              </a:r>
            </a:p>
          </p:txBody>
        </p:sp>
      </p:grpSp>
      <p:grpSp>
        <p:nvGrpSpPr>
          <p:cNvPr id="10266" name="Group 18"/>
          <p:cNvGrpSpPr>
            <a:grpSpLocks/>
          </p:cNvGrpSpPr>
          <p:nvPr/>
        </p:nvGrpSpPr>
        <p:grpSpPr bwMode="auto">
          <a:xfrm>
            <a:off x="984250" y="3635375"/>
            <a:ext cx="7281863" cy="369888"/>
            <a:chOff x="685800" y="3593068"/>
            <a:chExt cx="7281620" cy="369332"/>
          </a:xfrm>
        </p:grpSpPr>
        <p:sp>
          <p:nvSpPr>
            <p:cNvPr id="10271" name="TextBox 7"/>
            <p:cNvSpPr txBox="1">
              <a:spLocks noChangeArrowheads="1"/>
            </p:cNvSpPr>
            <p:nvPr/>
          </p:nvSpPr>
          <p:spPr bwMode="auto">
            <a:xfrm>
              <a:off x="685800" y="3593068"/>
              <a:ext cx="26981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1800" b="1" dirty="0"/>
                <a:t>The EV rate thus far is:</a:t>
              </a:r>
            </a:p>
          </p:txBody>
        </p:sp>
        <p:sp>
          <p:nvSpPr>
            <p:cNvPr id="10272" name="TextBox 26"/>
            <p:cNvSpPr txBox="1">
              <a:spLocks noChangeArrowheads="1"/>
            </p:cNvSpPr>
            <p:nvPr/>
          </p:nvSpPr>
          <p:spPr bwMode="auto">
            <a:xfrm>
              <a:off x="5006345" y="3593068"/>
              <a:ext cx="2961075" cy="368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1800" b="1" dirty="0"/>
                <a:t>31.2 / 6 = 5.2 EV per week</a:t>
              </a:r>
            </a:p>
          </p:txBody>
        </p:sp>
      </p:grpSp>
      <p:pic>
        <p:nvPicPr>
          <p:cNvPr id="10267" name="Picture 2" descr="\\ad\dfs\Users\mkasunic\Documents\Graphics - Kas\iStock\Numbered bulle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29" t="4202" r="5630" b="67311"/>
          <a:stretch>
            <a:fillRect/>
          </a:stretch>
        </p:blipFill>
        <p:spPr bwMode="auto">
          <a:xfrm>
            <a:off x="508000" y="5195888"/>
            <a:ext cx="4889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8" name="Picture 2" descr="\\ad\dfs\Users\mkasunic\Documents\Graphics - Kas\iStock\Numbered bulle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90" r="73236" b="65056"/>
          <a:stretch>
            <a:fillRect/>
          </a:stretch>
        </p:blipFill>
        <p:spPr bwMode="auto">
          <a:xfrm>
            <a:off x="352425" y="3563938"/>
            <a:ext cx="696913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9" name="Picture 2" descr="\\ad\dfs\Users\mkasunic\Documents\Graphics - Kas\iStock\Numbered bulle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9" t="4161" r="50000" b="67311"/>
          <a:stretch>
            <a:fillRect/>
          </a:stretch>
        </p:blipFill>
        <p:spPr bwMode="auto">
          <a:xfrm>
            <a:off x="508000" y="4048125"/>
            <a:ext cx="544513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0" name="Picture 2" descr="\\ad\dfs\Users\mkasunic\Documents\Graphics - Kas\iStock\Numbered bulle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12" t="5974" r="28267" b="67311"/>
          <a:stretch>
            <a:fillRect/>
          </a:stretch>
        </p:blipFill>
        <p:spPr bwMode="auto">
          <a:xfrm>
            <a:off x="519113" y="4652963"/>
            <a:ext cx="498475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Assumptions of the EV Method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The EV method assumes that</a:t>
            </a:r>
          </a:p>
          <a:p>
            <a:pPr lvl="1" eaLnBrk="1" hangingPunct="1"/>
            <a:r>
              <a:rPr lang="en-US" dirty="0" smtClean="0"/>
              <a:t>the plan is reasonably accurate</a:t>
            </a:r>
          </a:p>
          <a:p>
            <a:pPr lvl="1" eaLnBrk="1" hangingPunct="1"/>
            <a:r>
              <a:rPr lang="en-US" dirty="0" smtClean="0"/>
              <a:t>the rate of task completion in the future will be roughly the same as what it was in the past</a:t>
            </a:r>
          </a:p>
          <a:p>
            <a:pPr lvl="1" eaLnBrk="1" hangingPunct="1"/>
            <a:r>
              <a:rPr lang="en-US" dirty="0" smtClean="0"/>
              <a:t>actual project resources will be available as planned</a:t>
            </a:r>
          </a:p>
          <a:p>
            <a:pPr lvl="2" eaLnBrk="1" hangingPunct="1"/>
            <a:r>
              <a:rPr lang="en-US" dirty="0" smtClean="0"/>
              <a:t>if staffing level increases, the EV projections will be pessimistic</a:t>
            </a:r>
          </a:p>
          <a:p>
            <a:pPr lvl="2" eaLnBrk="1" hangingPunct="1"/>
            <a:r>
              <a:rPr lang="en-US" dirty="0" smtClean="0"/>
              <a:t>if staffing level decreases, the EV projections will be </a:t>
            </a:r>
            <a:br>
              <a:rPr lang="en-US" dirty="0" smtClean="0"/>
            </a:br>
            <a:r>
              <a:rPr lang="en-US" dirty="0" smtClean="0"/>
              <a:t>optimistic</a:t>
            </a:r>
          </a:p>
          <a:p>
            <a:pPr lvl="2" eaLnBrk="1" hangingPunct="1"/>
            <a:endParaRPr lang="en-US" dirty="0" smtClean="0"/>
          </a:p>
          <a:p>
            <a:pPr marL="0" indent="0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1431925" y="1768475"/>
            <a:ext cx="6265863" cy="45847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Earned Value Example</a:t>
            </a:r>
          </a:p>
        </p:txBody>
      </p:sp>
      <p:sp>
        <p:nvSpPr>
          <p:cNvPr id="12292" name="Rectangle 6"/>
          <p:cNvSpPr>
            <a:spLocks noGrp="1" noChangeArrowheads="1"/>
          </p:cNvSpPr>
          <p:nvPr>
            <p:ph idx="1"/>
          </p:nvPr>
        </p:nvSpPr>
        <p:spPr>
          <a:xfrm>
            <a:off x="304800" y="1231900"/>
            <a:ext cx="8455025" cy="866775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What is the schedule status?</a:t>
            </a:r>
          </a:p>
        </p:txBody>
      </p:sp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" t="10471" r="26830" b="3465"/>
          <a:stretch>
            <a:fillRect/>
          </a:stretch>
        </p:blipFill>
        <p:spPr bwMode="auto">
          <a:xfrm>
            <a:off x="1709738" y="2003425"/>
            <a:ext cx="570865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ular Callout 4"/>
          <p:cNvSpPr/>
          <p:nvPr/>
        </p:nvSpPr>
        <p:spPr bwMode="auto">
          <a:xfrm>
            <a:off x="5595938" y="2725738"/>
            <a:ext cx="1550987" cy="331787"/>
          </a:xfrm>
          <a:prstGeom prst="wedgeRectCallout">
            <a:avLst>
              <a:gd name="adj1" fmla="val -98071"/>
              <a:gd name="adj2" fmla="val 116670"/>
            </a:avLst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r>
              <a:rPr lang="en-US" sz="1400" dirty="0">
                <a:ea typeface="ＭＳ Ｐゴシック" pitchFamily="1" charset="-128"/>
              </a:rPr>
              <a:t>Cumulative PV</a:t>
            </a:r>
          </a:p>
        </p:txBody>
      </p:sp>
      <p:sp>
        <p:nvSpPr>
          <p:cNvPr id="12295" name="TextBox 5"/>
          <p:cNvSpPr txBox="1">
            <a:spLocks noChangeArrowheads="1"/>
          </p:cNvSpPr>
          <p:nvPr/>
        </p:nvSpPr>
        <p:spPr bwMode="auto">
          <a:xfrm rot="-5400000">
            <a:off x="647700" y="3622675"/>
            <a:ext cx="2640013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b="1" dirty="0"/>
              <a:t>Percent  Planned or Earned Value</a:t>
            </a:r>
          </a:p>
        </p:txBody>
      </p:sp>
      <p:sp>
        <p:nvSpPr>
          <p:cNvPr id="8" name="Rectangular Callout 7"/>
          <p:cNvSpPr/>
          <p:nvPr/>
        </p:nvSpPr>
        <p:spPr bwMode="auto">
          <a:xfrm>
            <a:off x="4819650" y="4267200"/>
            <a:ext cx="1550988" cy="331788"/>
          </a:xfrm>
          <a:prstGeom prst="wedgeRectCallout">
            <a:avLst>
              <a:gd name="adj1" fmla="val -118222"/>
              <a:gd name="adj2" fmla="val 57242"/>
            </a:avLst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r>
              <a:rPr lang="en-US" sz="1400" dirty="0">
                <a:ea typeface="ＭＳ Ｐゴシック" pitchFamily="1" charset="-128"/>
              </a:rPr>
              <a:t>Cumulative EV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605475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Why Is the Team Behind?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US" dirty="0" smtClean="0"/>
              <a:t>In the last example the team might be behind for one or more of the following reasons:</a:t>
            </a:r>
          </a:p>
          <a:p>
            <a:pPr lvl="1" eaLnBrk="1" hangingPunct="1"/>
            <a:r>
              <a:rPr lang="en-US" dirty="0" smtClean="0"/>
              <a:t>Team members aren’t working the number of task hours that were estimated in the plan.</a:t>
            </a:r>
          </a:p>
          <a:p>
            <a:pPr lvl="1" eaLnBrk="1" hangingPunct="1"/>
            <a:r>
              <a:rPr lang="en-US" dirty="0" smtClean="0"/>
              <a:t>Effort for some or all tasks has been underestimated.</a:t>
            </a:r>
          </a:p>
          <a:p>
            <a:pPr lvl="1" eaLnBrk="1" hangingPunct="1"/>
            <a:r>
              <a:rPr lang="en-US" dirty="0" smtClean="0"/>
              <a:t>Change requests come in that </a:t>
            </a:r>
            <a:r>
              <a:rPr lang="en-US" i="1" dirty="0" smtClean="0"/>
              <a:t>must</a:t>
            </a:r>
            <a:r>
              <a:rPr lang="en-US" dirty="0" smtClean="0"/>
              <a:t> be processed.</a:t>
            </a:r>
          </a:p>
          <a:p>
            <a:pPr lvl="1" eaLnBrk="1" hangingPunct="1"/>
            <a:r>
              <a:rPr lang="en-US" dirty="0" smtClean="0"/>
              <a:t>Task(s) were mistakenly omitted during the launch that needed to be executed, but they weren’t added to the pla</a:t>
            </a:r>
            <a:r>
              <a:rPr lang="en-US" dirty="0"/>
              <a:t>n</a:t>
            </a:r>
            <a:r>
              <a:rPr lang="en-US" dirty="0" smtClean="0"/>
              <a:t>.</a:t>
            </a:r>
          </a:p>
          <a:p>
            <a:pPr lvl="1" eaLnBrk="1" hangingPunct="1"/>
            <a:r>
              <a:rPr lang="en-US" dirty="0" smtClean="0"/>
              <a:t>An external dependency does not come in on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-597498"/>
            <a:ext cx="9144000" cy="119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537993" bIns="6348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          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4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940" y="5800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08" y="951177"/>
            <a:ext cx="8630856" cy="47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94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Accurate Data is Key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The key to keeping commitments is to promptly detect schedule slips as soon as they occur.</a:t>
            </a:r>
          </a:p>
          <a:p>
            <a:pPr marL="0" indent="0"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dirty="0" smtClean="0"/>
              <a:t>With the TSP, </a:t>
            </a:r>
            <a:r>
              <a:rPr lang="en-US" i="1" dirty="0" smtClean="0"/>
              <a:t>one-day</a:t>
            </a:r>
            <a:r>
              <a:rPr lang="en-US" dirty="0" smtClean="0"/>
              <a:t> schedule slips can be recognized.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Team members make personal plans with their work broken into tasks that require less than 10 hours of effort.</a:t>
            </a:r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Plan status is based on data that is collected in real time by team members</a:t>
            </a:r>
          </a:p>
          <a:p>
            <a:pPr lvl="2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task time (while executing a task) </a:t>
            </a:r>
          </a:p>
          <a:p>
            <a:pPr lvl="2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task complete time</a:t>
            </a:r>
            <a:endParaRPr lang="en-US" dirty="0"/>
          </a:p>
          <a:p>
            <a:pPr lvl="1" eaLnBrk="1" hangingPunct="1">
              <a:spcBef>
                <a:spcPts val="600"/>
              </a:spcBef>
              <a:spcAft>
                <a:spcPts val="0"/>
              </a:spcAft>
            </a:pPr>
            <a:r>
              <a:rPr lang="en-US" dirty="0" smtClean="0"/>
              <a:t>Data is accurate when team members conduct their work with process discipline.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57175" y="581725"/>
            <a:ext cx="8505825" cy="344488"/>
          </a:xfrm>
        </p:spPr>
        <p:txBody>
          <a:bodyPr/>
          <a:lstStyle/>
          <a:p>
            <a:r>
              <a:rPr lang="en-US" dirty="0" smtClean="0"/>
              <a:t>Test Your Understanding</a:t>
            </a:r>
          </a:p>
        </p:txBody>
      </p:sp>
      <p:sp>
        <p:nvSpPr>
          <p:cNvPr id="24583" name="TextBox 11"/>
          <p:cNvSpPr txBox="1">
            <a:spLocks noChangeArrowheads="1"/>
          </p:cNvSpPr>
          <p:nvPr/>
        </p:nvSpPr>
        <p:spPr bwMode="auto">
          <a:xfrm>
            <a:off x="405442" y="1429265"/>
            <a:ext cx="80315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dirty="0" smtClean="0"/>
              <a:t>Current status can be assessed by comparing the </a:t>
            </a:r>
            <a:r>
              <a:rPr lang="en-US" sz="1800" i="1" dirty="0" smtClean="0"/>
              <a:t>actual </a:t>
            </a:r>
            <a:r>
              <a:rPr lang="en-US" sz="1800" dirty="0" smtClean="0"/>
              <a:t>earned value to date with the </a:t>
            </a:r>
            <a:r>
              <a:rPr lang="en-US" sz="1800" i="1" dirty="0" smtClean="0"/>
              <a:t>planned</a:t>
            </a:r>
            <a:r>
              <a:rPr lang="en-US" sz="1800" dirty="0" smtClean="0"/>
              <a:t> earned value to date.</a:t>
            </a:r>
            <a:endParaRPr lang="en-US" sz="1800" dirty="0"/>
          </a:p>
        </p:txBody>
      </p:sp>
      <p:sp>
        <p:nvSpPr>
          <p:cNvPr id="24584" name="Right Arrow 14"/>
          <p:cNvSpPr>
            <a:spLocks noChangeArrowheads="1"/>
          </p:cNvSpPr>
          <p:nvPr/>
        </p:nvSpPr>
        <p:spPr bwMode="auto">
          <a:xfrm>
            <a:off x="1847850" y="2867337"/>
            <a:ext cx="530225" cy="301625"/>
          </a:xfrm>
          <a:prstGeom prst="rightArrow">
            <a:avLst>
              <a:gd name="adj1" fmla="val 50000"/>
              <a:gd name="adj2" fmla="val 4992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05441" y="3699777"/>
            <a:ext cx="7970808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dirty="0" smtClean="0">
                <a:ea typeface="ＭＳ Ｐゴシック" pitchFamily="1" charset="-128"/>
              </a:rPr>
              <a:t>Using these values, answer the following questions: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1" charset="-128"/>
              </a:rPr>
              <a:t>Is the team ahead or behind schedule?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1" charset="-128"/>
              </a:rPr>
              <a:t>How far ahead or behind?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109186"/>
              </p:ext>
            </p:extLst>
          </p:nvPr>
        </p:nvGraphicFramePr>
        <p:xfrm>
          <a:off x="697547" y="2427472"/>
          <a:ext cx="7669530" cy="864108"/>
        </p:xfrm>
        <a:graphic>
          <a:graphicData uri="http://schemas.openxmlformats.org/drawingml/2006/table">
            <a:tbl>
              <a:tblPr firstRow="1" firstCol="1" bandRow="1"/>
              <a:tblGrid>
                <a:gridCol w="2040255"/>
                <a:gridCol w="1407160"/>
                <a:gridCol w="1407160"/>
                <a:gridCol w="1407160"/>
                <a:gridCol w="1407795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600" dirty="0" smtClean="0"/>
                        <a:t>Week 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Plan/Actual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 - 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Earned value </a:t>
                      </a: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this</a:t>
                      </a:r>
                      <a:b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cycle </a:t>
                      </a: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 date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43.6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34.5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9.1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C:\Users\mkasunic\Desktop\iStock_000017530015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681" y="-451189"/>
            <a:ext cx="9271000" cy="734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5194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57175" y="581725"/>
            <a:ext cx="8505825" cy="344488"/>
          </a:xfrm>
        </p:spPr>
        <p:txBody>
          <a:bodyPr/>
          <a:lstStyle/>
          <a:p>
            <a:r>
              <a:rPr lang="en-US" dirty="0" smtClean="0"/>
              <a:t>Example: Determining Current Status</a:t>
            </a:r>
          </a:p>
        </p:txBody>
      </p:sp>
      <p:sp>
        <p:nvSpPr>
          <p:cNvPr id="24584" name="Right Arrow 14"/>
          <p:cNvSpPr>
            <a:spLocks noChangeArrowheads="1"/>
          </p:cNvSpPr>
          <p:nvPr/>
        </p:nvSpPr>
        <p:spPr bwMode="auto">
          <a:xfrm>
            <a:off x="1847850" y="2867337"/>
            <a:ext cx="530225" cy="301625"/>
          </a:xfrm>
          <a:prstGeom prst="rightArrow">
            <a:avLst>
              <a:gd name="adj1" fmla="val 50000"/>
              <a:gd name="adj2" fmla="val 4992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05441" y="2802673"/>
                <a:ext cx="7970808" cy="28958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1800" dirty="0" smtClean="0">
                    <a:ea typeface="ＭＳ Ｐゴシック" pitchFamily="1" charset="-128"/>
                  </a:rPr>
                  <a:t>In this example, </a:t>
                </a:r>
              </a:p>
              <a:p>
                <a:pPr marL="285750" indent="-285750">
                  <a:buFont typeface="Arial" pitchFamily="34" charset="0"/>
                  <a:buChar char="•"/>
                  <a:defRPr/>
                </a:pPr>
                <a:r>
                  <a:rPr lang="en-US" sz="1800" dirty="0" smtClean="0">
                    <a:ea typeface="ＭＳ Ｐゴシック" pitchFamily="1" charset="-128"/>
                  </a:rPr>
                  <a:t>the team has completed 34.5% of the work after nine weeks, so the average EV burn rate is</a:t>
                </a:r>
                <a:endParaRPr lang="en-US" sz="1800" dirty="0" smtClean="0">
                  <a:latin typeface="+mn-lt"/>
                  <a:ea typeface="ＭＳ Ｐゴシック" pitchFamily="1" charset="-128"/>
                </a:endParaRPr>
              </a:p>
              <a:p>
                <a:pPr marL="2803525">
                  <a:defRPr/>
                </a:pPr>
                <a:r>
                  <a:rPr lang="en-US" sz="1800" dirty="0" smtClean="0">
                    <a:latin typeface="+mn-lt"/>
                    <a:ea typeface="ＭＳ Ｐゴシック" pitchFamily="1" charset="-12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  <a:ea typeface="ＭＳ Ｐゴシック" pitchFamily="1" charset="-12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  <a:ea typeface="ＭＳ Ｐゴシック" pitchFamily="1" charset="-128"/>
                          </a:rPr>
                          <m:t>34.5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  <a:ea typeface="ＭＳ Ｐゴシック" pitchFamily="1" charset="-128"/>
                          </a:rPr>
                          <m:t>9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  <a:ea typeface="ＭＳ Ｐゴシック" pitchFamily="1" charset="-128"/>
                      </a:rPr>
                      <m:t>=3.8 </m:t>
                    </m:r>
                    <m:r>
                      <a:rPr lang="en-US" sz="1800" b="0" i="1" smtClean="0">
                        <a:latin typeface="Cambria Math"/>
                        <a:ea typeface="ＭＳ Ｐゴシック" pitchFamily="1" charset="-128"/>
                      </a:rPr>
                      <m:t>𝐸𝑉</m:t>
                    </m:r>
                    <m:r>
                      <a:rPr lang="en-US" sz="1800" b="0" i="1" smtClean="0">
                        <a:latin typeface="Cambria Math"/>
                        <a:ea typeface="ＭＳ Ｐゴシック" pitchFamily="1" charset="-128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  <a:ea typeface="ＭＳ Ｐゴシック" pitchFamily="1" charset="-128"/>
                      </a:rPr>
                      <m:t>𝑝𝑒𝑟</m:t>
                    </m:r>
                    <m:r>
                      <a:rPr lang="en-US" sz="1800" b="0" i="1" smtClean="0">
                        <a:latin typeface="Cambria Math"/>
                        <a:ea typeface="ＭＳ Ｐゴシック" pitchFamily="1" charset="-128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  <a:ea typeface="ＭＳ Ｐゴシック" pitchFamily="1" charset="-128"/>
                      </a:rPr>
                      <m:t>𝑤𝑒𝑒𝑘</m:t>
                    </m:r>
                  </m:oMath>
                </a14:m>
                <a:endParaRPr lang="en-US" sz="1800" dirty="0" smtClean="0">
                  <a:latin typeface="+mn-lt"/>
                  <a:ea typeface="ＭＳ Ｐゴシック" pitchFamily="1" charset="-128"/>
                </a:endParaRPr>
              </a:p>
              <a:p>
                <a:pPr marL="285750" indent="-285750">
                  <a:spcBef>
                    <a:spcPts val="1200"/>
                  </a:spcBef>
                  <a:buFont typeface="Arial" pitchFamily="34" charset="0"/>
                  <a:buChar char="•"/>
                  <a:defRPr/>
                </a:pPr>
                <a:r>
                  <a:rPr lang="en-US" sz="1800" dirty="0" smtClean="0">
                    <a:ea typeface="ＭＳ Ｐゴシック" pitchFamily="1" charset="-128"/>
                  </a:rPr>
                  <a:t>the project is behind by 9.1 EV</a:t>
                </a:r>
              </a:p>
              <a:p>
                <a:pPr>
                  <a:spcBef>
                    <a:spcPts val="1200"/>
                  </a:spcBef>
                  <a:defRPr/>
                </a:pPr>
                <a:r>
                  <a:rPr lang="en-US" sz="1800" dirty="0" smtClean="0">
                    <a:ea typeface="ＭＳ Ｐゴシック" pitchFamily="1" charset="-128"/>
                  </a:rPr>
                  <a:t>Therefore, the project is behind by</a:t>
                </a:r>
              </a:p>
              <a:p>
                <a:pPr marL="2803525">
                  <a:defRPr/>
                </a:pPr>
                <a:r>
                  <a:rPr lang="en-US" sz="1800" dirty="0">
                    <a:ea typeface="ＭＳ Ｐゴシック" pitchFamily="1" charset="-12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  <a:ea typeface="ＭＳ Ｐゴシック" pitchFamily="1" charset="-128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  <a:ea typeface="ＭＳ Ｐゴシック" pitchFamily="1" charset="-128"/>
                          </a:rPr>
                          <m:t>9.1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  <a:ea typeface="ＭＳ Ｐゴシック" pitchFamily="1" charset="-128"/>
                          </a:rPr>
                          <m:t>3.8</m:t>
                        </m:r>
                      </m:den>
                    </m:f>
                    <m:r>
                      <a:rPr lang="en-US" sz="1800" i="1">
                        <a:latin typeface="Cambria Math"/>
                        <a:ea typeface="ＭＳ Ｐゴシック" pitchFamily="1" charset="-128"/>
                      </a:rPr>
                      <m:t>=2.4 </m:t>
                    </m:r>
                    <m:r>
                      <a:rPr lang="en-US" sz="1800" i="1">
                        <a:latin typeface="Cambria Math"/>
                        <a:ea typeface="ＭＳ Ｐゴシック" pitchFamily="1" charset="-128"/>
                      </a:rPr>
                      <m:t>𝐸𝑉</m:t>
                    </m:r>
                    <m:r>
                      <a:rPr lang="en-US" sz="1800" i="1">
                        <a:latin typeface="Cambria Math"/>
                        <a:ea typeface="ＭＳ Ｐゴシック" pitchFamily="1" charset="-128"/>
                      </a:rPr>
                      <m:t> </m:t>
                    </m:r>
                    <m:r>
                      <a:rPr lang="en-US" sz="1800" i="1">
                        <a:latin typeface="Cambria Math"/>
                        <a:ea typeface="ＭＳ Ｐゴシック" pitchFamily="1" charset="-128"/>
                      </a:rPr>
                      <m:t>𝑤𝑒𝑒𝑘𝑠</m:t>
                    </m:r>
                  </m:oMath>
                </a14:m>
                <a:endParaRPr lang="en-US" sz="1800" dirty="0">
                  <a:ea typeface="ＭＳ Ｐゴシック" pitchFamily="1" charset="-128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441" y="2802673"/>
                <a:ext cx="7970808" cy="2895857"/>
              </a:xfrm>
              <a:prstGeom prst="rect">
                <a:avLst/>
              </a:prstGeom>
              <a:blipFill rotWithShape="1">
                <a:blip r:embed="rId3"/>
                <a:stretch>
                  <a:fillRect l="-689" t="-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565122"/>
              </p:ext>
            </p:extLst>
          </p:nvPr>
        </p:nvGraphicFramePr>
        <p:xfrm>
          <a:off x="697547" y="1530368"/>
          <a:ext cx="7669530" cy="864108"/>
        </p:xfrm>
        <a:graphic>
          <a:graphicData uri="http://schemas.openxmlformats.org/drawingml/2006/table">
            <a:tbl>
              <a:tblPr firstRow="1" firstCol="1" bandRow="1"/>
              <a:tblGrid>
                <a:gridCol w="2040255"/>
                <a:gridCol w="1407160"/>
                <a:gridCol w="1407160"/>
                <a:gridCol w="1407160"/>
                <a:gridCol w="1407795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600" dirty="0" smtClean="0"/>
                        <a:t>Week 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Plan/Actual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 - 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Earned value </a:t>
                      </a: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this</a:t>
                      </a:r>
                      <a:b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cycle </a:t>
                      </a: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 date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43.6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34.5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9.1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06226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Investigating the Source of Schedule Deviation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2195285" y="2655545"/>
            <a:ext cx="4673523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FontTx/>
              <a:buBlip>
                <a:blip r:embed="rId3"/>
              </a:buBlip>
            </a:pPr>
            <a:r>
              <a:rPr lang="en-US" sz="2000" dirty="0"/>
              <a:t>Earned value status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/>
              <a:t>Effort growth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 smtClean="0"/>
              <a:t>Task hours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 smtClean="0"/>
              <a:t>To-date hours for completed tasks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 smtClean="0"/>
              <a:t>To-date hours </a:t>
            </a:r>
            <a:r>
              <a:rPr lang="en-US" sz="2000" dirty="0"/>
              <a:t>for uncompleted tasks</a:t>
            </a:r>
          </a:p>
          <a:p>
            <a:pPr eaLnBrk="1" hangingPunct="1">
              <a:buBlip>
                <a:blip r:embed="rId3"/>
              </a:buBlip>
            </a:pPr>
            <a:r>
              <a:rPr lang="en-US" sz="2000" dirty="0" smtClean="0"/>
              <a:t>Project end date</a:t>
            </a:r>
            <a:endParaRPr lang="en-US" sz="2000" dirty="0"/>
          </a:p>
        </p:txBody>
      </p:sp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285750" y="1449388"/>
            <a:ext cx="8359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 smtClean="0"/>
              <a:t>Three TSP </a:t>
            </a:r>
            <a:r>
              <a:rPr lang="en-US" sz="2000" dirty="0"/>
              <a:t>measures can help you understand what might be causing </a:t>
            </a:r>
            <a:r>
              <a:rPr lang="en-US" sz="2000" dirty="0" smtClean="0"/>
              <a:t>schedule deviation</a:t>
            </a:r>
            <a:r>
              <a:rPr lang="en-US" sz="2000" dirty="0"/>
              <a:t>.</a:t>
            </a:r>
          </a:p>
        </p:txBody>
      </p:sp>
      <p:pic>
        <p:nvPicPr>
          <p:cNvPr id="20485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094" y="2023806"/>
            <a:ext cx="1712566" cy="1534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\\ad\dfs\Users\mkasunic\Documents\iStock\check mar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757" b="95665" l="4899" r="95389">
                        <a14:foregroundMark x1="44092" y1="61850" x2="44092" y2="61850"/>
                        <a14:foregroundMark x1="50720" y1="60405" x2="50720" y2="60405"/>
                        <a14:foregroundMark x1="33429" y1="56936" x2="33429" y2="56936"/>
                        <a14:foregroundMark x1="39769" y1="61561" x2="39769" y2="61561"/>
                        <a14:foregroundMark x1="34006" y1="60405" x2="34006" y2="60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458" y="2691067"/>
            <a:ext cx="345182" cy="34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Left Brace 1"/>
          <p:cNvSpPr/>
          <p:nvPr/>
        </p:nvSpPr>
        <p:spPr bwMode="auto">
          <a:xfrm>
            <a:off x="1804096" y="3085432"/>
            <a:ext cx="683453" cy="1572486"/>
          </a:xfrm>
          <a:prstGeom prst="leftBrac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171" name="Picture 3" descr="\\ad\dfs\Users\mkasunic\Documents\iStock\question mar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54" y="3676582"/>
            <a:ext cx="1143686" cy="85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4613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Checking Effort Growth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534" name="TextBox 11"/>
              <p:cNvSpPr txBox="1">
                <a:spLocks noChangeArrowheads="1"/>
              </p:cNvSpPr>
              <p:nvPr/>
            </p:nvSpPr>
            <p:spPr bwMode="auto">
              <a:xfrm>
                <a:off x="433388" y="3119096"/>
                <a:ext cx="8321675" cy="3225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3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3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3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3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1200"/>
                  </a:spcBef>
                </a:pPr>
                <a:r>
                  <a:rPr lang="en-US" sz="1800" dirty="0" smtClean="0"/>
                  <a:t>The </a:t>
                </a:r>
                <a:r>
                  <a:rPr lang="en-US" sz="1800" i="1" dirty="0"/>
                  <a:t>Baseline</a:t>
                </a:r>
                <a:r>
                  <a:rPr lang="en-US" sz="1800" dirty="0"/>
                  <a:t> task hours represent the total number of estimated task hours when the plan was baselined, usually at the launch.</a:t>
                </a:r>
              </a:p>
              <a:p>
                <a:pPr eaLnBrk="1" hangingPunct="1">
                  <a:spcBef>
                    <a:spcPts val="1200"/>
                  </a:spcBef>
                </a:pPr>
                <a:r>
                  <a:rPr lang="en-US" sz="1800" dirty="0"/>
                  <a:t>The </a:t>
                </a:r>
                <a:r>
                  <a:rPr lang="en-US" sz="1800" i="1" dirty="0"/>
                  <a:t>current</a:t>
                </a:r>
                <a:r>
                  <a:rPr lang="en-US" sz="1800" dirty="0"/>
                  <a:t> plan hours represent the total number of estimated task hours in the current plan.</a:t>
                </a:r>
              </a:p>
              <a:p>
                <a:pPr eaLnBrk="1" hangingPunct="1">
                  <a:spcBef>
                    <a:spcPts val="1200"/>
                  </a:spcBef>
                </a:pPr>
                <a:r>
                  <a:rPr lang="en-US" sz="1800" dirty="0"/>
                  <a:t>The </a:t>
                </a:r>
                <a:r>
                  <a:rPr lang="en-US" sz="1800" i="1" dirty="0" smtClean="0"/>
                  <a:t>Percent Change </a:t>
                </a:r>
                <a:r>
                  <a:rPr lang="en-US" sz="1800" dirty="0" smtClean="0"/>
                  <a:t>is the percent increase or decrease in task hours since the plan was baselined. in the example above, task hours have increased by:</a:t>
                </a:r>
              </a:p>
              <a:p>
                <a:pPr eaLnBrk="1" hangingPunct="1">
                  <a:spcBef>
                    <a:spcPts val="0"/>
                  </a:spcBef>
                </a:pPr>
                <a:endParaRPr lang="en-US" sz="1800" dirty="0" smtClean="0"/>
              </a:p>
              <a:p>
                <a:pPr eaLnBrk="1" hangingPunct="1"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745.5−660.8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660.8</m:t>
                          </m:r>
                        </m:den>
                      </m:f>
                      <m:r>
                        <a:rPr lang="en-US" sz="1800" b="0" i="0" smtClean="0">
                          <a:latin typeface="Cambria Math"/>
                        </a:rPr>
                        <m:t>=12.8%</m:t>
                      </m:r>
                    </m:oMath>
                  </m:oMathPara>
                </a14:m>
                <a:endParaRPr lang="en-US" sz="1800" dirty="0"/>
              </a:p>
              <a:p>
                <a:pPr eaLnBrk="1" hangingPunct="1"/>
                <a:endParaRPr lang="en-US" sz="1800" dirty="0"/>
              </a:p>
            </p:txBody>
          </p:sp>
        </mc:Choice>
        <mc:Fallback xmlns="">
          <p:sp>
            <p:nvSpPr>
              <p:cNvPr id="22534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3388" y="3119096"/>
                <a:ext cx="8321675" cy="3225178"/>
              </a:xfrm>
              <a:prstGeom prst="rect">
                <a:avLst/>
              </a:prstGeom>
              <a:blipFill rotWithShape="1">
                <a:blip r:embed="rId3"/>
                <a:stretch>
                  <a:fillRect l="-586" t="-945" r="-87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574092"/>
              </p:ext>
            </p:extLst>
          </p:nvPr>
        </p:nvGraphicFramePr>
        <p:xfrm>
          <a:off x="2449734" y="1545077"/>
          <a:ext cx="3423285" cy="1261872"/>
        </p:xfrm>
        <a:graphic>
          <a:graphicData uri="http://schemas.openxmlformats.org/drawingml/2006/table">
            <a:tbl>
              <a:tblPr firstRow="1" firstCol="1" bandRow="1"/>
              <a:tblGrid>
                <a:gridCol w="1771650"/>
                <a:gridCol w="165163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Hours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Baseline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660.8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Current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745.5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Percent Change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12.8</a:t>
                      </a: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820988" y="3141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390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Investigating the Source of Schedule Deviation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2195285" y="2655545"/>
            <a:ext cx="4673523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FontTx/>
              <a:buBlip>
                <a:blip r:embed="rId3"/>
              </a:buBlip>
            </a:pPr>
            <a:r>
              <a:rPr lang="en-US" sz="2000" dirty="0"/>
              <a:t>Earned value status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/>
              <a:t>Effort growth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 smtClean="0"/>
              <a:t>Task hours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 smtClean="0"/>
              <a:t>To-date hours for completed tasks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 smtClean="0"/>
              <a:t>To-date hours </a:t>
            </a:r>
            <a:r>
              <a:rPr lang="en-US" sz="2000" dirty="0"/>
              <a:t>for uncompleted tasks</a:t>
            </a:r>
          </a:p>
          <a:p>
            <a:pPr eaLnBrk="1" hangingPunct="1">
              <a:buBlip>
                <a:blip r:embed="rId3"/>
              </a:buBlip>
            </a:pPr>
            <a:r>
              <a:rPr lang="en-US" sz="2000" dirty="0" smtClean="0"/>
              <a:t>Project end date</a:t>
            </a:r>
            <a:endParaRPr lang="en-US" sz="2000" dirty="0"/>
          </a:p>
        </p:txBody>
      </p:sp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285750" y="1449388"/>
            <a:ext cx="8359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 smtClean="0"/>
              <a:t>Three TSP </a:t>
            </a:r>
            <a:r>
              <a:rPr lang="en-US" sz="2000" dirty="0"/>
              <a:t>measures can help you understand what might be causing the deviation.</a:t>
            </a:r>
          </a:p>
        </p:txBody>
      </p:sp>
      <p:pic>
        <p:nvPicPr>
          <p:cNvPr id="20485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094" y="2023806"/>
            <a:ext cx="1712566" cy="1534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\\ad\dfs\Users\mkasunic\Documents\iStock\check mar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757" b="95665" l="4899" r="95389">
                        <a14:foregroundMark x1="44092" y1="61850" x2="44092" y2="61850"/>
                        <a14:foregroundMark x1="50720" y1="60405" x2="50720" y2="60405"/>
                        <a14:foregroundMark x1="33429" y1="56936" x2="33429" y2="56936"/>
                        <a14:foregroundMark x1="39769" y1="61561" x2="39769" y2="61561"/>
                        <a14:foregroundMark x1="34006" y1="60405" x2="34006" y2="60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458" y="2691067"/>
            <a:ext cx="345182" cy="34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ad\dfs\Users\mkasunic\Documents\iStock\check mar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757" b="95665" l="4899" r="95389">
                        <a14:foregroundMark x1="44092" y1="61850" x2="44092" y2="61850"/>
                        <a14:foregroundMark x1="50720" y1="60405" x2="50720" y2="60405"/>
                        <a14:foregroundMark x1="33429" y1="56936" x2="33429" y2="56936"/>
                        <a14:foregroundMark x1="39769" y1="61561" x2="39769" y2="61561"/>
                        <a14:foregroundMark x1="34006" y1="60405" x2="34006" y2="60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458" y="3059968"/>
            <a:ext cx="345182" cy="34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1720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Task Hours</a:t>
            </a:r>
          </a:p>
        </p:txBody>
      </p:sp>
      <p:sp>
        <p:nvSpPr>
          <p:cNvPr id="26627" name="TextBox 7"/>
          <p:cNvSpPr txBox="1">
            <a:spLocks noChangeArrowheads="1"/>
          </p:cNvSpPr>
          <p:nvPr/>
        </p:nvSpPr>
        <p:spPr bwMode="auto">
          <a:xfrm>
            <a:off x="257175" y="1316419"/>
            <a:ext cx="8705850" cy="100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dirty="0" smtClean="0"/>
              <a:t>Task </a:t>
            </a:r>
            <a:r>
              <a:rPr lang="en-US" sz="1800" dirty="0"/>
              <a:t>time represents direct time actually spent on tasks that are in the plan.</a:t>
            </a:r>
          </a:p>
          <a:p>
            <a:pPr eaLnBrk="1" hangingPunct="1"/>
            <a:r>
              <a:rPr lang="en-US" sz="1800" dirty="0"/>
              <a:t>Analyzing the actual vs. plan schedule hours can sometimes help explain schedule deviations.</a:t>
            </a:r>
          </a:p>
        </p:txBody>
      </p:sp>
      <p:sp>
        <p:nvSpPr>
          <p:cNvPr id="26629" name="Right Arrow 11"/>
          <p:cNvSpPr>
            <a:spLocks noChangeArrowheads="1"/>
          </p:cNvSpPr>
          <p:nvPr/>
        </p:nvSpPr>
        <p:spPr bwMode="auto">
          <a:xfrm>
            <a:off x="514350" y="3875088"/>
            <a:ext cx="530225" cy="277812"/>
          </a:xfrm>
          <a:prstGeom prst="rightArrow">
            <a:avLst>
              <a:gd name="adj1" fmla="val 50000"/>
              <a:gd name="adj2" fmla="val 50056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880736"/>
              </p:ext>
            </p:extLst>
          </p:nvPr>
        </p:nvGraphicFramePr>
        <p:xfrm>
          <a:off x="816258" y="2491035"/>
          <a:ext cx="7669530" cy="1892808"/>
        </p:xfrm>
        <a:graphic>
          <a:graphicData uri="http://schemas.openxmlformats.org/drawingml/2006/table">
            <a:tbl>
              <a:tblPr firstRow="1" firstCol="1" bandRow="1"/>
              <a:tblGrid>
                <a:gridCol w="2040255"/>
                <a:gridCol w="1407160"/>
                <a:gridCol w="1407160"/>
                <a:gridCol w="1407160"/>
                <a:gridCol w="140779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Week 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Plan/Actual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 - 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hours to date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1777.0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1547.1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229.9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To-date hours for tasks completed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1323.8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1279.3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To-date hours for tasks uncompleted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454.0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267.8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186.2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257175" y="4844621"/>
            <a:ext cx="87058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dirty="0" smtClean="0"/>
              <a:t>In this example, by week 9, the team has applied 229.9 less hours to the work than they had planned.</a:t>
            </a:r>
            <a:endParaRPr lang="en-US" sz="18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356774" y="2838096"/>
            <a:ext cx="267419" cy="224287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To-Date Hours for Tasks Completed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304800" y="1249402"/>
            <a:ext cx="8455025" cy="1778470"/>
          </a:xfrm>
        </p:spPr>
        <p:txBody>
          <a:bodyPr/>
          <a:lstStyle/>
          <a:p>
            <a:pPr marL="0" indent="0"/>
            <a:r>
              <a:rPr lang="en-US" sz="1800" dirty="0" smtClean="0"/>
              <a:t>Comparing the </a:t>
            </a:r>
            <a:r>
              <a:rPr lang="en-US" sz="1800" i="1" dirty="0" smtClean="0"/>
              <a:t>actual </a:t>
            </a:r>
            <a:r>
              <a:rPr lang="en-US" sz="1800" dirty="0" smtClean="0"/>
              <a:t> value to the </a:t>
            </a:r>
            <a:r>
              <a:rPr lang="en-US" sz="1800" i="1" dirty="0" smtClean="0"/>
              <a:t>planned </a:t>
            </a:r>
            <a:r>
              <a:rPr lang="en-US" sz="1800" dirty="0" smtClean="0"/>
              <a:t>value provides an indicator of task effort estimation accuracy.</a:t>
            </a:r>
          </a:p>
          <a:p>
            <a:pPr marL="0" indent="0"/>
            <a:r>
              <a:rPr lang="en-US" sz="1800" dirty="0" smtClean="0"/>
              <a:t>The ratio, plan/actual is an indicator of schedule growth due to over-estimation or underestimation of task effort. A ratio close to 1 indicates that overall, the task effort estimates are balanced between overestimates and underestimates.</a:t>
            </a:r>
          </a:p>
          <a:p>
            <a:pPr marL="0" indent="0"/>
            <a:endParaRPr lang="en-US" sz="18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609833"/>
              </p:ext>
            </p:extLst>
          </p:nvPr>
        </p:nvGraphicFramePr>
        <p:xfrm>
          <a:off x="816258" y="3353635"/>
          <a:ext cx="7669530" cy="1892808"/>
        </p:xfrm>
        <a:graphic>
          <a:graphicData uri="http://schemas.openxmlformats.org/drawingml/2006/table">
            <a:tbl>
              <a:tblPr firstRow="1" firstCol="1" bandRow="1"/>
              <a:tblGrid>
                <a:gridCol w="2040255"/>
                <a:gridCol w="1407160"/>
                <a:gridCol w="1407160"/>
                <a:gridCol w="1407160"/>
                <a:gridCol w="140779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Week 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Plan/Actual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 - 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hours to date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1777.0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1547.1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229.9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To-date hours for tasks completed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1323.8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1279.3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To-date hours for tasks uncompleted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454.0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267.8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186.2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ight Arrow 9"/>
          <p:cNvSpPr/>
          <p:nvPr/>
        </p:nvSpPr>
        <p:spPr bwMode="auto">
          <a:xfrm>
            <a:off x="356774" y="4183752"/>
            <a:ext cx="267419" cy="224287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674100" cy="344710"/>
          </a:xfrm>
        </p:spPr>
        <p:txBody>
          <a:bodyPr/>
          <a:lstStyle/>
          <a:p>
            <a:r>
              <a:rPr lang="en-US" dirty="0" smtClean="0"/>
              <a:t>To-Date Hours for Tasks Uncompleted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304800" y="1292339"/>
            <a:ext cx="8455025" cy="1146175"/>
          </a:xfrm>
        </p:spPr>
        <p:txBody>
          <a:bodyPr/>
          <a:lstStyle/>
          <a:p>
            <a:pPr marL="0" indent="0"/>
            <a:r>
              <a:rPr lang="en-US" sz="1800" i="1" dirty="0" smtClean="0"/>
              <a:t>To-Date Hours for tasks uncompleted </a:t>
            </a:r>
            <a:r>
              <a:rPr lang="en-US" sz="1800" dirty="0" smtClean="0"/>
              <a:t>denotes total task time that has accumulated for uncompleted tasks. This represents work-in-progress.</a:t>
            </a:r>
          </a:p>
        </p:txBody>
      </p:sp>
      <p:sp>
        <p:nvSpPr>
          <p:cNvPr id="28677" name="TextBox 12"/>
          <p:cNvSpPr txBox="1">
            <a:spLocks noChangeArrowheads="1"/>
          </p:cNvSpPr>
          <p:nvPr/>
        </p:nvSpPr>
        <p:spPr bwMode="auto">
          <a:xfrm>
            <a:off x="304800" y="4489450"/>
            <a:ext cx="8122801" cy="1366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800100" indent="-3429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dirty="0" smtClean="0"/>
              <a:t>To-date </a:t>
            </a:r>
            <a:r>
              <a:rPr lang="en-US" sz="1800" dirty="0"/>
              <a:t>hours for tasks uncompleted is an indictor of </a:t>
            </a:r>
            <a:r>
              <a:rPr lang="en-US" sz="1800" i="1" dirty="0" smtClean="0"/>
              <a:t>unrealized </a:t>
            </a:r>
            <a:r>
              <a:rPr lang="en-US" sz="1800" dirty="0" smtClean="0"/>
              <a:t>earned value.</a:t>
            </a:r>
          </a:p>
          <a:p>
            <a:pPr eaLnBrk="1" hangingPunct="1"/>
            <a:r>
              <a:rPr lang="en-US" sz="1800" dirty="0" smtClean="0"/>
              <a:t>An excessive value for this measure may indicate possible problems with </a:t>
            </a:r>
            <a:br>
              <a:rPr lang="en-US" sz="1800" dirty="0" smtClean="0"/>
            </a:br>
            <a:r>
              <a:rPr lang="en-US" sz="1800" dirty="0" smtClean="0"/>
              <a:t>how the tasks have been set up.</a:t>
            </a:r>
            <a:endParaRPr lang="en-US" sz="1800" dirty="0"/>
          </a:p>
          <a:p>
            <a:pPr eaLnBrk="1" hangingPunct="1"/>
            <a:endParaRPr lang="en-US" sz="18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661215"/>
              </p:ext>
            </p:extLst>
          </p:nvPr>
        </p:nvGraphicFramePr>
        <p:xfrm>
          <a:off x="816258" y="2232194"/>
          <a:ext cx="7669530" cy="1892808"/>
        </p:xfrm>
        <a:graphic>
          <a:graphicData uri="http://schemas.openxmlformats.org/drawingml/2006/table">
            <a:tbl>
              <a:tblPr firstRow="1" firstCol="1" bandRow="1"/>
              <a:tblGrid>
                <a:gridCol w="2040255"/>
                <a:gridCol w="1407160"/>
                <a:gridCol w="1407160"/>
                <a:gridCol w="1407160"/>
                <a:gridCol w="140779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Week 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Plan/Actual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 - 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hours to date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1777.0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1547.1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229.9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To-date hours for tasks completed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1323.8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1279.3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44.5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To-date hours for tasks uncompleted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454.0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267.8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186.2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Right Arrow 14"/>
          <p:cNvSpPr/>
          <p:nvPr/>
        </p:nvSpPr>
        <p:spPr bwMode="auto">
          <a:xfrm>
            <a:off x="356774" y="3700635"/>
            <a:ext cx="267419" cy="224287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668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607885"/>
            <a:ext cx="8505825" cy="344710"/>
          </a:xfrm>
        </p:spPr>
        <p:txBody>
          <a:bodyPr/>
          <a:lstStyle/>
          <a:p>
            <a:r>
              <a:rPr lang="en-US" dirty="0" smtClean="0"/>
              <a:t>Unrealized Earned Value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982342"/>
              </p:ext>
            </p:extLst>
          </p:nvPr>
        </p:nvGraphicFramePr>
        <p:xfrm>
          <a:off x="729759" y="2244551"/>
          <a:ext cx="7669530" cy="2441448"/>
        </p:xfrm>
        <a:graphic>
          <a:graphicData uri="http://schemas.openxmlformats.org/drawingml/2006/table">
            <a:tbl>
              <a:tblPr firstRow="1" firstCol="1" bandRow="1"/>
              <a:tblGrid>
                <a:gridCol w="2040255"/>
                <a:gridCol w="1407160"/>
                <a:gridCol w="1407160"/>
                <a:gridCol w="1407160"/>
                <a:gridCol w="140779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Week 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Plan/Actual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Plan - Actual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Earned value </a:t>
                      </a: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this</a:t>
                      </a:r>
                      <a:b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cycle </a:t>
                      </a: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 date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92150" algn="dec"/>
                        </a:tabLs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43.6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803275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34.5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803275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1.3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41363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9.1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Task hours to date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92150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1777.0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803275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1547.1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41363" algn="dec"/>
                        </a:tabLs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229.9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To-date hours for tasks completed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92150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1323.8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803275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1279.3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1.0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41363" algn="dec"/>
                        </a:tabLs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44.5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To-date hours for tasks uncompleted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692150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454.0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803275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267.8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41363" algn="dec"/>
                        </a:tabLs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186.2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ight Arrow 4"/>
          <p:cNvSpPr/>
          <p:nvPr/>
        </p:nvSpPr>
        <p:spPr bwMode="auto">
          <a:xfrm>
            <a:off x="270275" y="3626493"/>
            <a:ext cx="267419" cy="224287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294989" y="5065593"/>
            <a:ext cx="19223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dirty="0" smtClean="0"/>
              <a:t>Unrealized EV  =</a:t>
            </a:r>
            <a:endParaRPr lang="en-US" sz="1800" dirty="0"/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2172874" y="5044485"/>
            <a:ext cx="61302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dirty="0"/>
              <a:t>(To-date hours for tasks uncompleted) </a:t>
            </a:r>
            <a:r>
              <a:rPr lang="en-US" sz="1800" baseline="-25000" dirty="0"/>
              <a:t>*</a:t>
            </a:r>
            <a:r>
              <a:rPr lang="en-US" sz="1800" dirty="0"/>
              <a:t> (EV per task hour)</a:t>
            </a:r>
          </a:p>
        </p:txBody>
      </p:sp>
      <p:sp>
        <p:nvSpPr>
          <p:cNvPr id="9" name="TextBox 19"/>
          <p:cNvSpPr txBox="1">
            <a:spLocks noChangeArrowheads="1"/>
          </p:cNvSpPr>
          <p:nvPr/>
        </p:nvSpPr>
        <p:spPr bwMode="auto">
          <a:xfrm>
            <a:off x="564293" y="5448093"/>
            <a:ext cx="16530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dirty="0">
                <a:solidFill>
                  <a:schemeClr val="bg1"/>
                </a:solidFill>
              </a:rPr>
              <a:t>Potential EV </a:t>
            </a:r>
            <a:r>
              <a:rPr lang="en-US" sz="1800" dirty="0"/>
              <a:t>=</a:t>
            </a:r>
          </a:p>
        </p:txBody>
      </p:sp>
      <p:sp>
        <p:nvSpPr>
          <p:cNvPr id="10" name="TextBox 20"/>
          <p:cNvSpPr txBox="1">
            <a:spLocks noChangeArrowheads="1"/>
          </p:cNvSpPr>
          <p:nvPr/>
        </p:nvSpPr>
        <p:spPr bwMode="auto">
          <a:xfrm>
            <a:off x="2172874" y="5448093"/>
            <a:ext cx="25138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dirty="0" smtClean="0"/>
              <a:t>267.8 </a:t>
            </a:r>
            <a:r>
              <a:rPr lang="en-US" sz="1800" baseline="-25000" dirty="0"/>
              <a:t>*</a:t>
            </a:r>
            <a:r>
              <a:rPr lang="en-US" sz="1800" dirty="0"/>
              <a:t> </a:t>
            </a:r>
            <a:r>
              <a:rPr lang="en-US" sz="1800" dirty="0" smtClean="0"/>
              <a:t>(34.5 </a:t>
            </a:r>
            <a:r>
              <a:rPr lang="en-US" sz="1800" dirty="0"/>
              <a:t>/ </a:t>
            </a:r>
            <a:r>
              <a:rPr lang="en-US" sz="1800" dirty="0" smtClean="0"/>
              <a:t>1279.3)</a:t>
            </a:r>
            <a:endParaRPr lang="en-US" sz="1800" dirty="0"/>
          </a:p>
        </p:txBody>
      </p:sp>
      <p:sp>
        <p:nvSpPr>
          <p:cNvPr id="11" name="TextBox 19"/>
          <p:cNvSpPr txBox="1">
            <a:spLocks noChangeArrowheads="1"/>
          </p:cNvSpPr>
          <p:nvPr/>
        </p:nvSpPr>
        <p:spPr bwMode="auto">
          <a:xfrm>
            <a:off x="564293" y="5897355"/>
            <a:ext cx="16530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dirty="0">
                <a:solidFill>
                  <a:schemeClr val="bg1"/>
                </a:solidFill>
              </a:rPr>
              <a:t>Potential EV </a:t>
            </a:r>
            <a:r>
              <a:rPr lang="en-US" sz="1800" dirty="0"/>
              <a:t>=</a:t>
            </a:r>
          </a:p>
        </p:txBody>
      </p:sp>
      <p:sp>
        <p:nvSpPr>
          <p:cNvPr id="12" name="TextBox 20"/>
          <p:cNvSpPr txBox="1">
            <a:spLocks noChangeArrowheads="1"/>
          </p:cNvSpPr>
          <p:nvPr/>
        </p:nvSpPr>
        <p:spPr bwMode="auto">
          <a:xfrm>
            <a:off x="2172874" y="5897355"/>
            <a:ext cx="54954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dirty="0" smtClean="0"/>
              <a:t>267.8 </a:t>
            </a:r>
            <a:r>
              <a:rPr lang="en-US" sz="1800" baseline="-25000" dirty="0"/>
              <a:t>*</a:t>
            </a:r>
            <a:r>
              <a:rPr lang="en-US" sz="1800" dirty="0"/>
              <a:t> </a:t>
            </a:r>
            <a:r>
              <a:rPr lang="en-US" sz="1800" dirty="0" smtClean="0"/>
              <a:t>0.03 </a:t>
            </a:r>
            <a:r>
              <a:rPr lang="en-US" sz="1800" dirty="0"/>
              <a:t>= </a:t>
            </a:r>
            <a:r>
              <a:rPr lang="en-US" sz="1800" dirty="0" smtClean="0"/>
              <a:t>7.2 EV (tied up in uncompleted tasks)</a:t>
            </a:r>
            <a:endParaRPr lang="en-US" sz="1800" dirty="0"/>
          </a:p>
        </p:txBody>
      </p:sp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276225" y="1197616"/>
            <a:ext cx="84756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 smtClean="0"/>
              <a:t>Unrealized EV </a:t>
            </a:r>
            <a:r>
              <a:rPr lang="en-US" sz="2000" dirty="0"/>
              <a:t>can sometimes provide an explanation for some of the difference between planned value (PV) and earned value (EV</a:t>
            </a:r>
            <a:r>
              <a:rPr lang="en-US" sz="2000" dirty="0" smtClean="0"/>
              <a:t>).</a:t>
            </a:r>
            <a:endParaRPr lang="en-US" sz="2000" dirty="0"/>
          </a:p>
        </p:txBody>
      </p:sp>
      <p:sp>
        <p:nvSpPr>
          <p:cNvPr id="20" name="Right Arrow 19"/>
          <p:cNvSpPr/>
          <p:nvPr/>
        </p:nvSpPr>
        <p:spPr bwMode="auto">
          <a:xfrm>
            <a:off x="320698" y="2588526"/>
            <a:ext cx="267419" cy="224287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11361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>
          <a:xfrm>
            <a:off x="819150" y="1447800"/>
            <a:ext cx="794067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Introduction</a:t>
            </a:r>
          </a:p>
          <a:p>
            <a:pPr marL="0" indent="0" eaLnBrk="1" hangingPunct="1"/>
            <a:r>
              <a:rPr lang="en-US" dirty="0" smtClean="0"/>
              <a:t>Schedule status indicators</a:t>
            </a:r>
          </a:p>
          <a:p>
            <a:pPr marL="0" indent="0" eaLnBrk="1" hangingPunct="1"/>
            <a:r>
              <a:rPr lang="en-US" dirty="0" smtClean="0"/>
              <a:t>Maintaining team commitment</a:t>
            </a:r>
          </a:p>
        </p:txBody>
      </p:sp>
      <p:pic>
        <p:nvPicPr>
          <p:cNvPr id="1026" name="Picture 2" descr="C:\Users\mkasunic\Desktop\iStock_000016665292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413" y="3540124"/>
            <a:ext cx="2681287" cy="227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sosceles Triangle 1"/>
          <p:cNvSpPr>
            <a:spLocks noChangeArrowheads="1"/>
          </p:cNvSpPr>
          <p:nvPr/>
        </p:nvSpPr>
        <p:spPr bwMode="auto">
          <a:xfrm rot="5400000">
            <a:off x="-815755" y="1485125"/>
            <a:ext cx="341312" cy="29368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8152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06893E-6 L 0.13906 -4.06893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Possible Problems With Task Set-Up</a:t>
            </a:r>
          </a:p>
        </p:txBody>
      </p:sp>
      <p:sp>
        <p:nvSpPr>
          <p:cNvPr id="30723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352550"/>
            <a:ext cx="845502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A large number of task hours for unfinished tasks could also indicate a problem with the schedule or with the implementation. </a:t>
            </a:r>
          </a:p>
          <a:p>
            <a:pPr marL="0" indent="0" eaLnBrk="1" hangingPunct="1"/>
            <a:r>
              <a:rPr lang="en-US" dirty="0" smtClean="0"/>
              <a:t>This value of </a:t>
            </a:r>
            <a:r>
              <a:rPr lang="en-US" i="1" dirty="0" smtClean="0"/>
              <a:t>to-date hours for tasks </a:t>
            </a:r>
            <a:br>
              <a:rPr lang="en-US" i="1" dirty="0" smtClean="0"/>
            </a:br>
            <a:r>
              <a:rPr lang="en-US" i="1" dirty="0" smtClean="0"/>
              <a:t>uncompleted</a:t>
            </a:r>
            <a:r>
              <a:rPr lang="en-US" dirty="0" smtClean="0"/>
              <a:t> should be less than 20 hours </a:t>
            </a:r>
            <a:br>
              <a:rPr lang="en-US" dirty="0" smtClean="0"/>
            </a:br>
            <a:r>
              <a:rPr lang="en-US" dirty="0" smtClean="0"/>
              <a:t>per team member. If not, then it is possible </a:t>
            </a:r>
            <a:br>
              <a:rPr lang="en-US" dirty="0" smtClean="0"/>
            </a:br>
            <a:r>
              <a:rPr lang="en-US" dirty="0" smtClean="0"/>
              <a:t>that</a:t>
            </a:r>
          </a:p>
          <a:p>
            <a:pPr marL="688975" lvl="1" indent="-288925" eaLnBrk="1" hangingPunct="1"/>
            <a:r>
              <a:rPr lang="en-US" dirty="0" smtClean="0"/>
              <a:t>some tasks are too large; tasks should </a:t>
            </a:r>
            <a:br>
              <a:rPr lang="en-US" dirty="0" smtClean="0"/>
            </a:br>
            <a:r>
              <a:rPr lang="en-US" dirty="0" smtClean="0"/>
              <a:t>be set up so that they are less than </a:t>
            </a:r>
            <a:br>
              <a:rPr lang="en-US" dirty="0" smtClean="0"/>
            </a:br>
            <a:r>
              <a:rPr lang="en-US" dirty="0" smtClean="0"/>
              <a:t>approximately 10 hours in duration</a:t>
            </a:r>
          </a:p>
          <a:p>
            <a:pPr marL="688975" lvl="1" indent="-288925" eaLnBrk="1" hangingPunct="1"/>
            <a:r>
              <a:rPr lang="en-US" dirty="0" smtClean="0"/>
              <a:t>task(s) are not being completed because </a:t>
            </a:r>
            <a:br>
              <a:rPr lang="en-US" dirty="0" smtClean="0"/>
            </a:br>
            <a:r>
              <a:rPr lang="en-US" dirty="0" smtClean="0"/>
              <a:t>of one or more dependencies on </a:t>
            </a:r>
            <a:br>
              <a:rPr lang="en-US" dirty="0" smtClean="0"/>
            </a:br>
            <a:r>
              <a:rPr lang="en-US" dirty="0" smtClean="0"/>
              <a:t>other tasks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825" y="2113684"/>
            <a:ext cx="3305175" cy="3295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Project End Date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2195285" y="2655545"/>
            <a:ext cx="4673523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FontTx/>
              <a:buBlip>
                <a:blip r:embed="rId3"/>
              </a:buBlip>
            </a:pPr>
            <a:r>
              <a:rPr lang="en-US" sz="2000" dirty="0"/>
              <a:t>Earned value status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/>
              <a:t>Effort growth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 smtClean="0"/>
              <a:t>Task hours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 smtClean="0"/>
              <a:t>To-date hours for completed tasks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 smtClean="0"/>
              <a:t>To-date hours </a:t>
            </a:r>
            <a:r>
              <a:rPr lang="en-US" sz="2000" dirty="0"/>
              <a:t>for uncompleted tasks</a:t>
            </a:r>
          </a:p>
          <a:p>
            <a:pPr eaLnBrk="1" hangingPunct="1">
              <a:buBlip>
                <a:blip r:embed="rId3"/>
              </a:buBlip>
            </a:pPr>
            <a:r>
              <a:rPr lang="en-US" sz="2000" dirty="0" smtClean="0"/>
              <a:t>Project end date</a:t>
            </a:r>
            <a:endParaRPr lang="en-US" sz="2000" dirty="0"/>
          </a:p>
        </p:txBody>
      </p:sp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285750" y="1449388"/>
            <a:ext cx="8359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 smtClean="0"/>
              <a:t>Are adjustments needed to optimize project completion?</a:t>
            </a:r>
            <a:endParaRPr lang="en-US" sz="2000" dirty="0"/>
          </a:p>
        </p:txBody>
      </p:sp>
      <p:pic>
        <p:nvPicPr>
          <p:cNvPr id="20485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094" y="2110305"/>
            <a:ext cx="1712566" cy="1534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\\ad\dfs\Users\mkasunic\Documents\iStock\check mar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757" b="95665" l="4899" r="95389">
                        <a14:foregroundMark x1="44092" y1="61850" x2="44092" y2="61850"/>
                        <a14:foregroundMark x1="50720" y1="60405" x2="50720" y2="60405"/>
                        <a14:foregroundMark x1="33429" y1="56936" x2="33429" y2="56936"/>
                        <a14:foregroundMark x1="39769" y1="61561" x2="39769" y2="61561"/>
                        <a14:foregroundMark x1="34006" y1="60405" x2="34006" y2="60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458" y="2691067"/>
            <a:ext cx="345182" cy="34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ad\dfs\Users\mkasunic\Documents\iStock\check mar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757" b="95665" l="4899" r="95389">
                        <a14:foregroundMark x1="44092" y1="61850" x2="44092" y2="61850"/>
                        <a14:foregroundMark x1="50720" y1="60405" x2="50720" y2="60405"/>
                        <a14:foregroundMark x1="33429" y1="56936" x2="33429" y2="56936"/>
                        <a14:foregroundMark x1="39769" y1="61561" x2="39769" y2="61561"/>
                        <a14:foregroundMark x1="34006" y1="60405" x2="34006" y2="60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458" y="3059968"/>
            <a:ext cx="345182" cy="34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\\ad\dfs\Users\mkasunic\Documents\iStock\check mar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757" b="95665" l="4899" r="95389">
                        <a14:foregroundMark x1="44092" y1="61850" x2="44092" y2="61850"/>
                        <a14:foregroundMark x1="50720" y1="60405" x2="50720" y2="60405"/>
                        <a14:foregroundMark x1="33429" y1="56936" x2="33429" y2="56936"/>
                        <a14:foregroundMark x1="39769" y1="61561" x2="39769" y2="61561"/>
                        <a14:foregroundMark x1="34006" y1="60405" x2="34006" y2="60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458" y="3481563"/>
            <a:ext cx="345182" cy="34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ad\dfs\Users\mkasunic\Documents\iStock\check mar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757" b="95665" l="4899" r="95389">
                        <a14:foregroundMark x1="44092" y1="61850" x2="44092" y2="61850"/>
                        <a14:foregroundMark x1="50720" y1="60405" x2="50720" y2="60405"/>
                        <a14:foregroundMark x1="33429" y1="56936" x2="33429" y2="56936"/>
                        <a14:foregroundMark x1="39769" y1="61561" x2="39769" y2="61561"/>
                        <a14:foregroundMark x1="34006" y1="60405" x2="34006" y2="60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458" y="3876978"/>
            <a:ext cx="345182" cy="34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\\ad\dfs\Users\mkasunic\Documents\iStock\check mar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757" b="95665" l="4899" r="95389">
                        <a14:foregroundMark x1="44092" y1="61850" x2="44092" y2="61850"/>
                        <a14:foregroundMark x1="50720" y1="60405" x2="50720" y2="60405"/>
                        <a14:foregroundMark x1="33429" y1="56936" x2="33429" y2="56936"/>
                        <a14:foregroundMark x1="39769" y1="61561" x2="39769" y2="61561"/>
                        <a14:foregroundMark x1="34006" y1="60405" x2="34006" y2="60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458" y="4270593"/>
            <a:ext cx="345182" cy="34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2917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Project End Dates</a:t>
            </a:r>
          </a:p>
        </p:txBody>
      </p:sp>
      <p:sp>
        <p:nvSpPr>
          <p:cNvPr id="23559" name="TextBox 7"/>
          <p:cNvSpPr txBox="1">
            <a:spLocks noChangeArrowheads="1"/>
          </p:cNvSpPr>
          <p:nvPr/>
        </p:nvSpPr>
        <p:spPr bwMode="auto">
          <a:xfrm>
            <a:off x="812169" y="3600963"/>
            <a:ext cx="7278687" cy="1610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484313" indent="-148431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1655763" indent="-1655763" eaLnBrk="1" hangingPunct="1"/>
            <a:r>
              <a:rPr lang="en-US" sz="1800" dirty="0"/>
              <a:t>Baseline:	project completion date for the </a:t>
            </a:r>
            <a:r>
              <a:rPr lang="en-US" sz="1800" i="1" dirty="0"/>
              <a:t>baselined</a:t>
            </a:r>
            <a:r>
              <a:rPr lang="en-US" sz="1800" dirty="0"/>
              <a:t> plan</a:t>
            </a:r>
          </a:p>
          <a:p>
            <a:pPr marL="1655763" indent="-1655763" eaLnBrk="1" hangingPunct="1">
              <a:spcBef>
                <a:spcPts val="1600"/>
              </a:spcBef>
            </a:pPr>
            <a:r>
              <a:rPr lang="en-US" sz="1800" dirty="0" smtClean="0"/>
              <a:t>Current Plan</a:t>
            </a:r>
            <a:r>
              <a:rPr lang="en-US" sz="1800" dirty="0"/>
              <a:t>:	project completion date for the </a:t>
            </a:r>
            <a:r>
              <a:rPr lang="en-US" sz="1800" i="1" dirty="0"/>
              <a:t>current</a:t>
            </a:r>
            <a:r>
              <a:rPr lang="en-US" sz="1800" dirty="0"/>
              <a:t> plan</a:t>
            </a:r>
          </a:p>
          <a:p>
            <a:pPr marL="1655763" indent="-1655763" eaLnBrk="1" hangingPunct="1">
              <a:spcBef>
                <a:spcPts val="1600"/>
              </a:spcBef>
            </a:pPr>
            <a:r>
              <a:rPr lang="en-US" sz="1800" dirty="0"/>
              <a:t>Predicted:	project completion date given the current load</a:t>
            </a:r>
            <a:br>
              <a:rPr lang="en-US" sz="1800" dirty="0"/>
            </a:br>
            <a:r>
              <a:rPr lang="en-US" sz="1800" dirty="0"/>
              <a:t>balancing among team member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824515"/>
              </p:ext>
            </p:extLst>
          </p:nvPr>
        </p:nvGraphicFramePr>
        <p:xfrm>
          <a:off x="2534757" y="1708987"/>
          <a:ext cx="3943350" cy="1261872"/>
        </p:xfrm>
        <a:graphic>
          <a:graphicData uri="http://schemas.openxmlformats.org/drawingml/2006/table">
            <a:tbl>
              <a:tblPr firstRow="1" firstCol="1" bandRow="1"/>
              <a:tblGrid>
                <a:gridCol w="1771650"/>
                <a:gridCol w="217170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Project End Dates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Baseline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3/19/2012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Current Plan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3/26/2012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Predicted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7/30/2012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8888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Predicted End Date</a:t>
            </a:r>
          </a:p>
        </p:txBody>
      </p:sp>
      <p:sp>
        <p:nvSpPr>
          <p:cNvPr id="31747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764059"/>
          </a:xfrm>
        </p:spPr>
        <p:txBody>
          <a:bodyPr/>
          <a:lstStyle/>
          <a:p>
            <a:pPr marL="0" indent="0" eaLnBrk="1" hangingPunct="1"/>
            <a:r>
              <a:rPr lang="en-US" sz="1800" i="1" dirty="0" smtClean="0"/>
              <a:t>Predicted project end date</a:t>
            </a:r>
            <a:r>
              <a:rPr lang="en-US" sz="1800" dirty="0" smtClean="0"/>
              <a:t> is the date the project will end based on the latest calendar date that a team member completes their work.</a:t>
            </a:r>
          </a:p>
        </p:txBody>
      </p:sp>
      <p:sp>
        <p:nvSpPr>
          <p:cNvPr id="31752" name="Right Arrow 13"/>
          <p:cNvSpPr>
            <a:spLocks noChangeArrowheads="1"/>
          </p:cNvSpPr>
          <p:nvPr/>
        </p:nvSpPr>
        <p:spPr bwMode="auto">
          <a:xfrm flipH="1">
            <a:off x="7878763" y="3500438"/>
            <a:ext cx="565150" cy="296862"/>
          </a:xfrm>
          <a:prstGeom prst="rightArrow">
            <a:avLst>
              <a:gd name="adj1" fmla="val 50000"/>
              <a:gd name="adj2" fmla="val 4992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270856"/>
              </p:ext>
            </p:extLst>
          </p:nvPr>
        </p:nvGraphicFramePr>
        <p:xfrm>
          <a:off x="2280375" y="2337569"/>
          <a:ext cx="3943350" cy="1261872"/>
        </p:xfrm>
        <a:graphic>
          <a:graphicData uri="http://schemas.openxmlformats.org/drawingml/2006/table">
            <a:tbl>
              <a:tblPr firstRow="1" firstCol="1" bandRow="1"/>
              <a:tblGrid>
                <a:gridCol w="1771650"/>
                <a:gridCol w="217170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Project End Dates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Baseline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3/19/2012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Current Plan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3/26/2012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Predicted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731520" algn="dec"/>
                        </a:tabLs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7/30/2012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ight Arrow 10"/>
          <p:cNvSpPr/>
          <p:nvPr/>
        </p:nvSpPr>
        <p:spPr bwMode="auto">
          <a:xfrm>
            <a:off x="1889014" y="3332769"/>
            <a:ext cx="267419" cy="224287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1026" name="Picture 2" descr="C:\Users\mkasunic\Desktop\iStock_000015298884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631" y="4243823"/>
            <a:ext cx="3009900" cy="160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76336" y="5473545"/>
            <a:ext cx="3328216" cy="519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eaLnBrk="1" hangingPunct="1">
              <a:spcBef>
                <a:spcPct val="0"/>
              </a:spcBef>
              <a:spcAft>
                <a:spcPct val="50000"/>
              </a:spcAft>
              <a:buSzPct val="70000"/>
              <a:defRPr sz="1600" b="1"/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</a:lvl9pPr>
          </a:lstStyle>
          <a:p>
            <a:r>
              <a:rPr lang="en-US" dirty="0"/>
              <a:t>Each of the TSP support tools provides features that facilitate workload balancing among team members.</a:t>
            </a:r>
          </a:p>
        </p:txBody>
      </p:sp>
      <p:sp>
        <p:nvSpPr>
          <p:cNvPr id="31753" name="Rectangle 7"/>
          <p:cNvSpPr txBox="1">
            <a:spLocks noChangeArrowheads="1"/>
          </p:cNvSpPr>
          <p:nvPr/>
        </p:nvSpPr>
        <p:spPr bwMode="gray">
          <a:xfrm>
            <a:off x="589010" y="4200438"/>
            <a:ext cx="2955831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50000"/>
              </a:spcAft>
              <a:buSzPct val="70000"/>
            </a:pPr>
            <a:r>
              <a:rPr lang="en-US" sz="1600" b="1" dirty="0" smtClean="0"/>
              <a:t>If the </a:t>
            </a:r>
            <a:r>
              <a:rPr lang="en-US" sz="1600" b="1" dirty="0"/>
              <a:t>workload of the team is not balanced, the team’s predicted end date will be suboptimal</a:t>
            </a:r>
            <a:r>
              <a:rPr lang="en-US" sz="1600" b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643028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A Quick Way to Estimate Predicted End Date</a:t>
            </a:r>
          </a:p>
        </p:txBody>
      </p:sp>
      <p:sp>
        <p:nvSpPr>
          <p:cNvPr id="33795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447801"/>
            <a:ext cx="8455025" cy="1789670"/>
          </a:xfrm>
        </p:spPr>
        <p:txBody>
          <a:bodyPr/>
          <a:lstStyle/>
          <a:p>
            <a:pPr marL="0" indent="0" eaLnBrk="1" hangingPunct="1"/>
            <a:r>
              <a:rPr lang="en-US" sz="2000" dirty="0" smtClean="0"/>
              <a:t>An approximate (and optimistic) estimate of a balanced plan predicted end date can be achieved by dividing the number of hours of work remaining by the average team hours worked per week.</a:t>
            </a:r>
          </a:p>
        </p:txBody>
      </p:sp>
      <p:pic>
        <p:nvPicPr>
          <p:cNvPr id="2050" name="Picture 2" descr="C:\Users\mkasunic\Desktop\iStock_000022087712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60" y="2684764"/>
            <a:ext cx="2730226" cy="332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21680" y="2610272"/>
            <a:ext cx="4880915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  <a:spcAft>
                <a:spcPct val="50000"/>
              </a:spcAft>
              <a:buSzPct val="70000"/>
            </a:pPr>
            <a:r>
              <a:rPr lang="en-US" sz="2000" kern="0" dirty="0">
                <a:solidFill>
                  <a:srgbClr val="000000"/>
                </a:solidFill>
                <a:latin typeface="Arial"/>
                <a:ea typeface="+mn-ea"/>
              </a:rPr>
              <a:t>To obtain a more accurate earned-value-based predicted end date from the TSP tool, have the team members work together to balance the workload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ea typeface="+mn-ea"/>
              </a:rPr>
              <a:t>.</a:t>
            </a:r>
          </a:p>
          <a:p>
            <a:pPr>
              <a:spcBef>
                <a:spcPct val="0"/>
              </a:spcBef>
              <a:spcAft>
                <a:spcPct val="50000"/>
              </a:spcAft>
              <a:buSzPct val="70000"/>
            </a:pPr>
            <a:r>
              <a:rPr lang="en-US" sz="2000" dirty="0"/>
              <a:t>Have the planning manager and coach review the individual plans for any anomalies with respect to the predicted end date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Section Summary</a:t>
            </a:r>
          </a:p>
        </p:txBody>
      </p:sp>
      <p:sp>
        <p:nvSpPr>
          <p:cNvPr id="34820" name="TextBox 6"/>
          <p:cNvSpPr txBox="1">
            <a:spLocks noChangeArrowheads="1"/>
          </p:cNvSpPr>
          <p:nvPr/>
        </p:nvSpPr>
        <p:spPr bwMode="auto">
          <a:xfrm>
            <a:off x="285750" y="1449388"/>
            <a:ext cx="8359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In this section, we explored a number of project status indicators </a:t>
            </a:r>
            <a:r>
              <a:rPr lang="en-US" sz="2000" dirty="0" smtClean="0"/>
              <a:t>that can help </a:t>
            </a:r>
            <a:r>
              <a:rPr lang="en-US" sz="2000" dirty="0"/>
              <a:t>you understand the status of your project.</a:t>
            </a: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700088" y="2643188"/>
            <a:ext cx="4673523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FontTx/>
              <a:buBlip>
                <a:blip r:embed="rId3"/>
              </a:buBlip>
            </a:pPr>
            <a:r>
              <a:rPr lang="en-US" sz="2000" dirty="0"/>
              <a:t>Earned value status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/>
              <a:t>Effort growth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 smtClean="0"/>
              <a:t>Task hours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 smtClean="0"/>
              <a:t>To-date hours for completed tasks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 smtClean="0"/>
              <a:t>To-date hours </a:t>
            </a:r>
            <a:r>
              <a:rPr lang="en-US" sz="2000" dirty="0"/>
              <a:t>for uncompleted tasks</a:t>
            </a:r>
          </a:p>
          <a:p>
            <a:pPr eaLnBrk="1" hangingPunct="1">
              <a:buBlip>
                <a:blip r:embed="rId3"/>
              </a:buBlip>
            </a:pPr>
            <a:r>
              <a:rPr lang="en-US" sz="2000" dirty="0" smtClean="0"/>
              <a:t>Project end date</a:t>
            </a:r>
            <a:endParaRPr lang="en-US" sz="2000" dirty="0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25" y="2790825"/>
            <a:ext cx="2543175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473" y="1250577"/>
            <a:ext cx="3306610" cy="43299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252" y="1353671"/>
            <a:ext cx="3306610" cy="43299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584" y="1470212"/>
            <a:ext cx="3306610" cy="43299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Managing the Plan Exercise</a:t>
            </a:r>
          </a:p>
        </p:txBody>
      </p:sp>
      <p:sp>
        <p:nvSpPr>
          <p:cNvPr id="35843" name="Rectangle 5"/>
          <p:cNvSpPr>
            <a:spLocks noGrp="1" noChangeArrowheads="1"/>
          </p:cNvSpPr>
          <p:nvPr>
            <p:ph idx="1"/>
          </p:nvPr>
        </p:nvSpPr>
        <p:spPr>
          <a:xfrm>
            <a:off x="439270" y="1716740"/>
            <a:ext cx="3527611" cy="1456765"/>
          </a:xfrm>
        </p:spPr>
        <p:txBody>
          <a:bodyPr/>
          <a:lstStyle/>
          <a:p>
            <a:pPr marL="0" indent="0" eaLnBrk="1" hangingPunct="1"/>
            <a:r>
              <a:rPr lang="en-US" sz="1800" dirty="0" smtClean="0"/>
              <a:t>A 20-minute group exercise.</a:t>
            </a:r>
          </a:p>
          <a:p>
            <a:pPr marL="0" indent="0" eaLnBrk="1" hangingPunct="1"/>
            <a:r>
              <a:rPr lang="en-US" sz="1800" dirty="0" smtClean="0"/>
              <a:t>Each group should be prepared to make a five-minute presentation of your conclusions.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363" y="1559859"/>
            <a:ext cx="3306610" cy="43299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ction Button: Forward or Next 7">
            <a:hlinkClick r:id="rId4" action="ppaction://hlinkfile" highlightClick="1"/>
          </p:cNvPr>
          <p:cNvSpPr/>
          <p:nvPr/>
        </p:nvSpPr>
        <p:spPr bwMode="auto">
          <a:xfrm>
            <a:off x="738194" y="6248813"/>
            <a:ext cx="164960" cy="164960"/>
          </a:xfrm>
          <a:prstGeom prst="actionButtonForwardNex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309" tIns="46154" rIns="92309" bIns="4615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  <a:tab pos="571500" algn="l"/>
              </a:tabLst>
            </a:pP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3154" y="6192924"/>
            <a:ext cx="14253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  <a:r>
              <a:rPr lang="en-US" sz="1200" dirty="0" smtClean="0"/>
              <a:t>xercise guide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>
          <a:xfrm>
            <a:off x="819150" y="1447800"/>
            <a:ext cx="794067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Introduction</a:t>
            </a:r>
          </a:p>
          <a:p>
            <a:pPr marL="0" indent="0" eaLnBrk="1" hangingPunct="1"/>
            <a:r>
              <a:rPr lang="en-US" dirty="0" smtClean="0"/>
              <a:t>Schedule status indicators</a:t>
            </a:r>
          </a:p>
          <a:p>
            <a:pPr marL="0" indent="0" eaLnBrk="1" hangingPunct="1"/>
            <a:r>
              <a:rPr lang="en-US" dirty="0" smtClean="0"/>
              <a:t>Maintaining team commitment</a:t>
            </a:r>
          </a:p>
        </p:txBody>
      </p:sp>
      <p:pic>
        <p:nvPicPr>
          <p:cNvPr id="1026" name="Picture 2" descr="C:\Users\mkasunic\Desktop\iStock_000016665292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413" y="3540124"/>
            <a:ext cx="2681287" cy="227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sosceles Triangle 4"/>
          <p:cNvSpPr/>
          <p:nvPr/>
        </p:nvSpPr>
        <p:spPr bwMode="auto">
          <a:xfrm rot="5400000">
            <a:off x="494895" y="2443400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1418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Owning the Plan Commitments</a:t>
            </a:r>
          </a:p>
        </p:txBody>
      </p:sp>
      <p:sp>
        <p:nvSpPr>
          <p:cNvPr id="37891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2376488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The team members created the plan during the launch and made a public, voluntary, and credible commitment.</a:t>
            </a:r>
          </a:p>
          <a:p>
            <a:pPr marL="0" indent="0" eaLnBrk="1" hangingPunct="1"/>
            <a:r>
              <a:rPr lang="en-US" dirty="0" smtClean="0"/>
              <a:t>They left the launch owning the plan and the commitment.</a:t>
            </a:r>
          </a:p>
        </p:txBody>
      </p:sp>
      <p:sp>
        <p:nvSpPr>
          <p:cNvPr id="37892" name="TextBox 2"/>
          <p:cNvSpPr txBox="1">
            <a:spLocks noChangeArrowheads="1"/>
          </p:cNvSpPr>
          <p:nvPr/>
        </p:nvSpPr>
        <p:spPr bwMode="auto">
          <a:xfrm>
            <a:off x="1853251" y="3198465"/>
            <a:ext cx="4713288" cy="132238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What are the actions that a team leader could unwittingly take that could make the tea members lose their sense of ownership and commitment to the plan?</a:t>
            </a:r>
          </a:p>
        </p:txBody>
      </p:sp>
      <p:pic>
        <p:nvPicPr>
          <p:cNvPr id="2050" name="Picture 2" descr="\\ad\dfs\users\mkasunic\Documents\iStock\iStock_000014323570XSmal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67"/>
          <a:stretch/>
        </p:blipFill>
        <p:spPr bwMode="auto">
          <a:xfrm>
            <a:off x="7283794" y="1959429"/>
            <a:ext cx="1378884" cy="340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40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Promoting Team Ownership of the Plan</a:t>
            </a:r>
          </a:p>
        </p:txBody>
      </p:sp>
      <p:sp>
        <p:nvSpPr>
          <p:cNvPr id="38915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222175"/>
            <a:ext cx="8455025" cy="4648200"/>
          </a:xfrm>
        </p:spPr>
        <p:txBody>
          <a:bodyPr/>
          <a:lstStyle/>
          <a:p>
            <a:pPr marL="0" indent="0" eaLnBrk="1" hangingPunct="1">
              <a:spcAft>
                <a:spcPct val="30000"/>
              </a:spcAft>
            </a:pPr>
            <a:r>
              <a:rPr lang="en-US" sz="2000" dirty="0" smtClean="0"/>
              <a:t>The actions that a team leader takes speaker louder than words.   </a:t>
            </a:r>
          </a:p>
          <a:p>
            <a:pPr marL="0" indent="0" eaLnBrk="1" hangingPunct="1">
              <a:spcAft>
                <a:spcPct val="30000"/>
              </a:spcAft>
            </a:pPr>
            <a:r>
              <a:rPr lang="en-US" sz="2000" dirty="0" smtClean="0"/>
              <a:t>Actions the team leader can take to enable shared ownership of and commitment to the team plan include</a:t>
            </a:r>
          </a:p>
          <a:p>
            <a:pPr marL="506413" lvl="1" eaLnBrk="1" hangingPunct="1">
              <a:spcAft>
                <a:spcPct val="30000"/>
              </a:spcAft>
            </a:pPr>
            <a:r>
              <a:rPr lang="en-US" sz="2000" dirty="0" smtClean="0"/>
              <a:t>setting the expectation that the planning manager knows more, cares more, and does more about the plan than the team leader does</a:t>
            </a:r>
          </a:p>
          <a:p>
            <a:pPr marL="506413" lvl="1" eaLnBrk="1" hangingPunct="1">
              <a:spcAft>
                <a:spcPct val="30000"/>
              </a:spcAft>
            </a:pPr>
            <a:r>
              <a:rPr lang="en-US" sz="2000" dirty="0" smtClean="0"/>
              <a:t>asking for schedule status at </a:t>
            </a:r>
            <a:br>
              <a:rPr lang="en-US" sz="2000" dirty="0" smtClean="0"/>
            </a:br>
            <a:r>
              <a:rPr lang="en-US" sz="2000" dirty="0" smtClean="0"/>
              <a:t>the team meeting weekly</a:t>
            </a:r>
          </a:p>
          <a:p>
            <a:pPr marL="506413" lvl="1" eaLnBrk="1" hangingPunct="1">
              <a:spcAft>
                <a:spcPct val="30000"/>
              </a:spcAft>
            </a:pPr>
            <a:r>
              <a:rPr lang="en-US" sz="2000" dirty="0" smtClean="0"/>
              <a:t>ensuring that coaching is provided </a:t>
            </a:r>
            <a:br>
              <a:rPr lang="en-US" sz="2000" dirty="0" smtClean="0"/>
            </a:br>
            <a:r>
              <a:rPr lang="en-US" sz="2000" dirty="0" smtClean="0"/>
              <a:t>to all team members </a:t>
            </a:r>
          </a:p>
          <a:p>
            <a:pPr marL="506413" lvl="1" eaLnBrk="1" hangingPunct="1">
              <a:spcAft>
                <a:spcPct val="30000"/>
              </a:spcAft>
            </a:pPr>
            <a:r>
              <a:rPr lang="en-US" sz="2000" dirty="0" smtClean="0"/>
              <a:t>asking the team to come up </a:t>
            </a:r>
            <a:br>
              <a:rPr lang="en-US" sz="2000" dirty="0" smtClean="0"/>
            </a:br>
            <a:r>
              <a:rPr lang="en-US" sz="2000" dirty="0" smtClean="0"/>
              <a:t>with solutions when problems </a:t>
            </a:r>
            <a:br>
              <a:rPr lang="en-US" sz="2000" dirty="0" smtClean="0"/>
            </a:br>
            <a:r>
              <a:rPr lang="en-US" sz="2000" dirty="0" smtClean="0"/>
              <a:t>occur </a:t>
            </a:r>
          </a:p>
          <a:p>
            <a:pPr marL="506413" lvl="1" eaLnBrk="1" hangingPunct="1">
              <a:spcAft>
                <a:spcPct val="30000"/>
              </a:spcAft>
            </a:pPr>
            <a:r>
              <a:rPr lang="en-US" sz="2000" dirty="0" smtClean="0"/>
              <a:t>supporting the team in the </a:t>
            </a:r>
            <a:br>
              <a:rPr lang="en-US" sz="2000" dirty="0" smtClean="0"/>
            </a:br>
            <a:r>
              <a:rPr lang="en-US" sz="2000" dirty="0" smtClean="0"/>
              <a:t>decisions they make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36" y="3357701"/>
            <a:ext cx="3415886" cy="249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Where Are We?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defRPr/>
            </a:pPr>
            <a:r>
              <a:rPr lang="en-US" dirty="0" smtClean="0"/>
              <a:t>Throughout the project, a primary question facing the team leader and the team is:</a:t>
            </a:r>
            <a:br>
              <a:rPr lang="en-US" dirty="0" smtClean="0"/>
            </a:br>
            <a:endParaRPr lang="en-US" dirty="0" smtClean="0"/>
          </a:p>
          <a:p>
            <a:pPr marL="0" indent="0" algn="ctr" eaLnBrk="1" hangingPunct="1">
              <a:defRPr/>
            </a:pPr>
            <a:r>
              <a:rPr lang="en-US" dirty="0" smtClean="0"/>
              <a:t> </a:t>
            </a:r>
            <a:r>
              <a:rPr lang="en-US" b="1" i="1" dirty="0" smtClean="0"/>
              <a:t>Will the team be able to meet its committed date?</a:t>
            </a:r>
          </a:p>
          <a:p>
            <a:pPr marL="381000" indent="-381000" eaLnBrk="1" hangingPunct="1">
              <a:spcBef>
                <a:spcPts val="1600"/>
              </a:spcBef>
              <a:defRPr/>
            </a:pPr>
            <a:r>
              <a:rPr lang="en-US" dirty="0" smtClean="0"/>
              <a:t>To answer this question, consider the following:</a:t>
            </a:r>
          </a:p>
          <a:p>
            <a:pPr marL="800100" lvl="1" indent="-342900" eaLnBrk="1" hangingPunct="1">
              <a:buFont typeface="Times" pitchFamily="18" charset="0"/>
              <a:buAutoNum type="arabicPeriod"/>
              <a:defRPr/>
            </a:pPr>
            <a:r>
              <a:rPr lang="en-US" dirty="0" smtClean="0"/>
              <a:t>Does the team’s current plan meet the committed completion date?</a:t>
            </a:r>
          </a:p>
          <a:p>
            <a:pPr marL="800100" lvl="1" indent="-342900" eaLnBrk="1" hangingPunct="1">
              <a:buFont typeface="Times" pitchFamily="18" charset="0"/>
              <a:buAutoNum type="arabicPeriod"/>
              <a:defRPr/>
            </a:pPr>
            <a:r>
              <a:rPr lang="en-US" dirty="0" smtClean="0"/>
              <a:t>What is the status of the team’s tasks against the current plan?</a:t>
            </a:r>
          </a:p>
          <a:p>
            <a:pPr marL="800100" lvl="1" indent="-342900" eaLnBrk="1" hangingPunct="1">
              <a:buFont typeface="Times" pitchFamily="18" charset="0"/>
              <a:buAutoNum type="arabicPeriod"/>
              <a:defRPr/>
            </a:pPr>
            <a:r>
              <a:rPr lang="en-US" dirty="0" smtClean="0"/>
              <a:t>If the current plan does not meet the committed completion date, what is the projected completion date?</a:t>
            </a:r>
          </a:p>
        </p:txBody>
      </p:sp>
      <p:sp>
        <p:nvSpPr>
          <p:cNvPr id="17412" name="Rectangle 1"/>
          <p:cNvSpPr>
            <a:spLocks noChangeArrowheads="1"/>
          </p:cNvSpPr>
          <p:nvPr/>
        </p:nvSpPr>
        <p:spPr bwMode="auto">
          <a:xfrm>
            <a:off x="1231900" y="2425700"/>
            <a:ext cx="6578600" cy="596900"/>
          </a:xfrm>
          <a:prstGeom prst="rect">
            <a:avLst/>
          </a:prstGeom>
          <a:solidFill>
            <a:srgbClr val="BADDE1">
              <a:alpha val="3803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6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Weekly Meeting</a:t>
            </a:r>
          </a:p>
        </p:txBody>
      </p:sp>
      <p:sp>
        <p:nvSpPr>
          <p:cNvPr id="39939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336587"/>
            <a:ext cx="8455025" cy="3516313"/>
          </a:xfrm>
        </p:spPr>
        <p:txBody>
          <a:bodyPr/>
          <a:lstStyle/>
          <a:p>
            <a:pPr marL="0" indent="0" eaLnBrk="1" hangingPunct="1"/>
            <a:r>
              <a:rPr lang="en-US" sz="1800" dirty="0" smtClean="0"/>
              <a:t>The team leader guides the team through the weekly status meeting to ensure the following topics are reviewed on a regular basis.</a:t>
            </a:r>
          </a:p>
          <a:p>
            <a:pPr lvl="1" eaLnBrk="1" hangingPunct="1"/>
            <a:r>
              <a:rPr lang="en-US" sz="1800" dirty="0" smtClean="0"/>
              <a:t>Status against team goals</a:t>
            </a:r>
          </a:p>
          <a:p>
            <a:pPr lvl="1" eaLnBrk="1" hangingPunct="1"/>
            <a:r>
              <a:rPr lang="en-US" sz="1800" dirty="0" smtClean="0"/>
              <a:t>Activities of the role managers</a:t>
            </a:r>
          </a:p>
          <a:p>
            <a:pPr lvl="1" eaLnBrk="1" hangingPunct="1"/>
            <a:r>
              <a:rPr lang="en-US" sz="1800" dirty="0" smtClean="0"/>
              <a:t>Status against personal plans to understand if load balancing is required and if there are any significant team risks </a:t>
            </a:r>
          </a:p>
        </p:txBody>
      </p:sp>
      <p:sp>
        <p:nvSpPr>
          <p:cNvPr id="39940" name="TextBox 1"/>
          <p:cNvSpPr txBox="1">
            <a:spLocks noChangeArrowheads="1"/>
          </p:cNvSpPr>
          <p:nvPr/>
        </p:nvSpPr>
        <p:spPr bwMode="auto">
          <a:xfrm>
            <a:off x="4381801" y="4645709"/>
            <a:ext cx="3674805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dirty="0"/>
              <a:t>The TSP provides a weekly meeting script to guide the team through the steps </a:t>
            </a:r>
            <a:r>
              <a:rPr lang="en-US" sz="1800" dirty="0" smtClean="0"/>
              <a:t>of sharing </a:t>
            </a:r>
            <a:r>
              <a:rPr lang="en-US" sz="1800" dirty="0"/>
              <a:t>key project information.</a:t>
            </a:r>
          </a:p>
        </p:txBody>
      </p:sp>
      <p:pic>
        <p:nvPicPr>
          <p:cNvPr id="3074" name="Picture 2" descr="C:\Users\mkasunic\Desktop\iStock_000021530356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138" y="3711826"/>
            <a:ext cx="2814894" cy="186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Working With the Planning Manager</a:t>
            </a:r>
          </a:p>
        </p:txBody>
      </p:sp>
      <p:sp>
        <p:nvSpPr>
          <p:cNvPr id="40963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127125"/>
            <a:ext cx="8455025" cy="4648200"/>
          </a:xfrm>
        </p:spPr>
        <p:txBody>
          <a:bodyPr/>
          <a:lstStyle/>
          <a:p>
            <a:pPr marL="0" indent="0" eaLnBrk="1" hangingPunct="1">
              <a:spcAft>
                <a:spcPct val="30000"/>
              </a:spcAft>
            </a:pPr>
            <a:r>
              <a:rPr lang="en-US" dirty="0" smtClean="0"/>
              <a:t>Communicate clearly with the planning manager regarding your expectations of the role.</a:t>
            </a:r>
          </a:p>
          <a:p>
            <a:pPr marL="0" indent="0" eaLnBrk="1" hangingPunct="1"/>
            <a:r>
              <a:rPr lang="en-US" dirty="0" smtClean="0"/>
              <a:t>Ensure that the planning manager obtains appropriate coaching and training to address the responsibilities of the role.</a:t>
            </a:r>
          </a:p>
          <a:p>
            <a:pPr marL="0" indent="0" eaLnBrk="1" hangingPunct="1">
              <a:spcAft>
                <a:spcPct val="30000"/>
              </a:spcAft>
            </a:pPr>
            <a:r>
              <a:rPr lang="en-US" dirty="0" smtClean="0"/>
              <a:t>Encourage the </a:t>
            </a:r>
            <a:r>
              <a:rPr lang="en-US" dirty="0"/>
              <a:t>planning manager </a:t>
            </a:r>
            <a:r>
              <a:rPr lang="en-US" dirty="0" smtClean="0"/>
              <a:t>to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review team member’s personal plans to detect load-balancing problems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work with the quality manager to ensure that personal reviews and inspections are meeting expectations</a:t>
            </a:r>
          </a:p>
          <a:p>
            <a:pPr lvl="1" eaLnBrk="1" hangingPunct="1"/>
            <a:r>
              <a:rPr lang="en-US" dirty="0" smtClean="0"/>
              <a:t>work with the process manager to ensure that the plan is either following the process or that PIPs are generated</a:t>
            </a:r>
          </a:p>
        </p:txBody>
      </p:sp>
      <p:sp>
        <p:nvSpPr>
          <p:cNvPr id="40964" name="TextBox 1"/>
          <p:cNvSpPr txBox="1">
            <a:spLocks noChangeArrowheads="1"/>
          </p:cNvSpPr>
          <p:nvPr/>
        </p:nvSpPr>
        <p:spPr bwMode="auto">
          <a:xfrm>
            <a:off x="2647950" y="5475288"/>
            <a:ext cx="5867400" cy="9223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800" dirty="0"/>
              <a:t>The </a:t>
            </a:r>
            <a:r>
              <a:rPr lang="en-US" sz="1800" dirty="0" smtClean="0"/>
              <a:t>planning </a:t>
            </a:r>
            <a:r>
              <a:rPr lang="en-US" sz="1800" dirty="0"/>
              <a:t>manager should always be able to answer the key question, “Is the team behind schedule, by how much, and why?”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Working with the Customer-Interface Manager</a:t>
            </a:r>
          </a:p>
        </p:txBody>
      </p:sp>
      <p:sp>
        <p:nvSpPr>
          <p:cNvPr id="41987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293813"/>
            <a:ext cx="8455025" cy="4648200"/>
          </a:xfrm>
        </p:spPr>
        <p:txBody>
          <a:bodyPr/>
          <a:lstStyle/>
          <a:p>
            <a:pPr marL="0" indent="0" eaLnBrk="1" hangingPunct="1">
              <a:spcAft>
                <a:spcPct val="30000"/>
              </a:spcAft>
            </a:pPr>
            <a:r>
              <a:rPr lang="en-US" sz="2000" dirty="0" smtClean="0"/>
              <a:t>Communicate clearly with the customer-interface manager (CIM) regarding your expectations of the role.</a:t>
            </a:r>
          </a:p>
          <a:p>
            <a:pPr marL="0" indent="0" eaLnBrk="1" hangingPunct="1"/>
            <a:r>
              <a:rPr lang="en-US" sz="2000" dirty="0" smtClean="0"/>
              <a:t>Ensure that the CIM obtains appropriate coaching and training to address the responsibilities of the role.</a:t>
            </a:r>
          </a:p>
          <a:p>
            <a:pPr marL="0" indent="0" eaLnBrk="1" hangingPunct="1"/>
            <a:r>
              <a:rPr lang="en-US" sz="2000" dirty="0" smtClean="0"/>
              <a:t>The key responsibility of the role is management of the requirements process so that</a:t>
            </a:r>
          </a:p>
          <a:p>
            <a:pPr lvl="1" eaLnBrk="1" hangingPunct="1"/>
            <a:r>
              <a:rPr lang="en-US" sz="2000" dirty="0" smtClean="0"/>
              <a:t>the impact of all new requirements or requirements changes are evaluated</a:t>
            </a:r>
          </a:p>
          <a:p>
            <a:pPr lvl="1" eaLnBrk="1" hangingPunct="1"/>
            <a:r>
              <a:rPr lang="en-US" sz="2000" dirty="0" smtClean="0"/>
              <a:t>schedule and budget changes are negotiated and accepted by the customer and management</a:t>
            </a:r>
          </a:p>
          <a:p>
            <a:pPr lvl="1" eaLnBrk="1" hangingPunct="1"/>
            <a:r>
              <a:rPr lang="en-US" sz="2000" dirty="0" smtClean="0"/>
              <a:t>unplanned work is first negotiated and agreed to (by management) before it is added to the plan or implemented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Working with the TSP Coach</a:t>
            </a:r>
          </a:p>
        </p:txBody>
      </p:sp>
      <p:sp>
        <p:nvSpPr>
          <p:cNvPr id="43011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352550"/>
            <a:ext cx="845502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Work with the coach to develop a coaching plan. Obtain the coach’s and the team’s agreement with the plan.</a:t>
            </a:r>
          </a:p>
          <a:p>
            <a:pPr marL="0" indent="0" eaLnBrk="1" hangingPunct="1"/>
            <a:r>
              <a:rPr lang="en-US" dirty="0" smtClean="0"/>
              <a:t>The coach </a:t>
            </a:r>
          </a:p>
          <a:p>
            <a:pPr marL="795338" lvl="1" indent="-395288" eaLnBrk="1" hangingPunct="1"/>
            <a:r>
              <a:rPr lang="en-US" dirty="0" smtClean="0"/>
              <a:t>should check team and team-member </a:t>
            </a:r>
            <a:br>
              <a:rPr lang="en-US" dirty="0" smtClean="0"/>
            </a:br>
            <a:r>
              <a:rPr lang="en-US" dirty="0" smtClean="0"/>
              <a:t>plans weekly for data integrity, quality, </a:t>
            </a:r>
            <a:br>
              <a:rPr lang="en-US" dirty="0" smtClean="0"/>
            </a:br>
            <a:r>
              <a:rPr lang="en-US" dirty="0" smtClean="0"/>
              <a:t>and process problems.</a:t>
            </a:r>
          </a:p>
          <a:p>
            <a:pPr marL="795338" lvl="1" indent="-395288" eaLnBrk="1" hangingPunct="1"/>
            <a:r>
              <a:rPr lang="en-US" dirty="0" smtClean="0"/>
              <a:t>can provide an objective perspective</a:t>
            </a:r>
          </a:p>
          <a:p>
            <a:pPr marL="795338" lvl="1" indent="-395288" eaLnBrk="1" hangingPunct="1"/>
            <a:r>
              <a:rPr lang="en-US" dirty="0" smtClean="0"/>
              <a:t>is critical in helping the team manage problems early enough so that remedial actions can be taken to address project schedule risk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537" y="1959434"/>
            <a:ext cx="2827757" cy="187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Messages to Remember</a:t>
            </a:r>
          </a:p>
        </p:txBody>
      </p:sp>
      <p:sp>
        <p:nvSpPr>
          <p:cNvPr id="44035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455025" cy="3717925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The team leader ensures that the</a:t>
            </a:r>
          </a:p>
          <a:p>
            <a:pPr lvl="1" eaLnBrk="1" hangingPunct="1"/>
            <a:r>
              <a:rPr lang="en-US" dirty="0" smtClean="0"/>
              <a:t>team is using </a:t>
            </a:r>
            <a:r>
              <a:rPr lang="en-US" i="1" dirty="0" smtClean="0"/>
              <a:t>data</a:t>
            </a:r>
            <a:r>
              <a:rPr lang="en-US" dirty="0" smtClean="0"/>
              <a:t> to manage the team plan</a:t>
            </a:r>
          </a:p>
          <a:p>
            <a:pPr lvl="1" eaLnBrk="1" hangingPunct="1"/>
            <a:r>
              <a:rPr lang="en-US" dirty="0" smtClean="0"/>
              <a:t>team members manage their personal plans</a:t>
            </a:r>
          </a:p>
          <a:p>
            <a:pPr lvl="1" eaLnBrk="1" hangingPunct="1"/>
            <a:r>
              <a:rPr lang="en-US" dirty="0" smtClean="0"/>
              <a:t>team understands the status of the project</a:t>
            </a:r>
          </a:p>
          <a:p>
            <a:pPr lvl="1" eaLnBrk="1" hangingPunct="1"/>
            <a:r>
              <a:rPr lang="en-US" dirty="0" smtClean="0"/>
              <a:t>team proactively manages the project risks and issues that threaten the team’s commitments </a:t>
            </a:r>
          </a:p>
          <a:p>
            <a:pPr lvl="1" eaLnBrk="1" hangingPunct="1"/>
            <a:r>
              <a:rPr lang="en-US" dirty="0" smtClean="0"/>
              <a:t>coach develops, maintains, and implements a sound plan for supporting the team</a:t>
            </a:r>
          </a:p>
        </p:txBody>
      </p:sp>
      <p:pic>
        <p:nvPicPr>
          <p:cNvPr id="4" name="Picture 2" descr="\\ad\dfs\Users\mkasunic\Documents\iStock\iStock_000020933268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843" y="4502102"/>
            <a:ext cx="2075645" cy="180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SEI_CMU_1Line_2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85375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1313"/>
          </a:xfrm>
        </p:spPr>
        <p:txBody>
          <a:bodyPr/>
          <a:lstStyle/>
          <a:p>
            <a:pPr eaLnBrk="1" hangingPunct="1"/>
            <a:r>
              <a:rPr lang="en-US" dirty="0" smtClean="0"/>
              <a:t>Tracking Status</a:t>
            </a:r>
          </a:p>
        </p:txBody>
      </p:sp>
      <p:pic>
        <p:nvPicPr>
          <p:cNvPr id="14340" name="Picture 4" descr="The image “http://www.cs.unc.edu/Photos/Faculty/brooks.jpg” cannot be displayed, because it contains errors.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75250" y="2347913"/>
            <a:ext cx="1989138" cy="3024187"/>
          </a:xfrm>
          <a:prstGeom prst="rect">
            <a:avLst/>
          </a:prstGeom>
          <a:noFill/>
        </p:spPr>
      </p:pic>
      <p:sp>
        <p:nvSpPr>
          <p:cNvPr id="14339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08100"/>
            <a:ext cx="8455025" cy="24765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How precisely should we track our work?</a:t>
            </a:r>
          </a:p>
          <a:p>
            <a:pPr marL="0" indent="0" eaLnBrk="1" hangingPunct="1"/>
            <a:r>
              <a:rPr lang="en-US" dirty="0" smtClean="0"/>
              <a:t>If you cannot recognize a one-day slip, you can  only take action when the delay is obvious.</a:t>
            </a:r>
          </a:p>
          <a:p>
            <a:pPr marL="0" indent="0" eaLnBrk="1" hangingPunct="1"/>
            <a:r>
              <a:rPr lang="en-US" dirty="0" smtClean="0"/>
              <a:t>But, by then, it is usually too late </a:t>
            </a:r>
            <a:br>
              <a:rPr lang="en-US" dirty="0" smtClean="0"/>
            </a:br>
            <a:r>
              <a:rPr lang="en-US" dirty="0" smtClean="0"/>
              <a:t>to recover.</a:t>
            </a:r>
          </a:p>
          <a:p>
            <a:pPr marL="0" indent="0" eaLnBrk="1" hangingPunct="1"/>
            <a:r>
              <a:rPr lang="en-US" dirty="0" smtClean="0"/>
              <a:t>With the TSP, one-day schedule</a:t>
            </a:r>
            <a:br>
              <a:rPr lang="en-US" dirty="0" smtClean="0"/>
            </a:br>
            <a:r>
              <a:rPr lang="en-US" dirty="0" smtClean="0"/>
              <a:t>slips can be detected.</a:t>
            </a:r>
          </a:p>
        </p:txBody>
      </p:sp>
      <p:sp>
        <p:nvSpPr>
          <p:cNvPr id="14341" name="Rectangle 1"/>
          <p:cNvSpPr>
            <a:spLocks noChangeArrowheads="1"/>
          </p:cNvSpPr>
          <p:nvPr/>
        </p:nvSpPr>
        <p:spPr bwMode="auto">
          <a:xfrm>
            <a:off x="3480179" y="5435600"/>
            <a:ext cx="5199797" cy="78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i="1" dirty="0" smtClean="0">
                <a:latin typeface="Times New Roman" charset="0"/>
                <a:cs typeface="Times New Roman" charset="0"/>
              </a:rPr>
              <a:t>“…schedule slips, </a:t>
            </a:r>
            <a:r>
              <a:rPr lang="en-US" sz="2400" i="1" dirty="0">
                <a:latin typeface="Times New Roman" charset="0"/>
                <a:cs typeface="Times New Roman" charset="0"/>
              </a:rPr>
              <a:t>one day at a time.”</a:t>
            </a:r>
          </a:p>
          <a:p>
            <a:pPr algn="r"/>
            <a:r>
              <a:rPr lang="en-US" sz="1600" dirty="0"/>
              <a:t>- Fred Brooks in The Mythical Man Month</a:t>
            </a:r>
          </a:p>
        </p:txBody>
      </p:sp>
    </p:spTree>
    <p:extLst>
      <p:ext uri="{BB962C8B-B14F-4D97-AF65-F5344CB8AC3E}">
        <p14:creationId xmlns:p14="http://schemas.microsoft.com/office/powerpoint/2010/main" val="56174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pPr eaLnBrk="1" hangingPunct="1"/>
            <a:r>
              <a:rPr lang="en-US" dirty="0" smtClean="0"/>
              <a:t>Planning is Dynamic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282700"/>
            <a:ext cx="8455025" cy="3122613"/>
          </a:xfrm>
        </p:spPr>
        <p:txBody>
          <a:bodyPr/>
          <a:lstStyle/>
          <a:p>
            <a:pPr marL="0" indent="0" eaLnBrk="1" hangingPunct="1"/>
            <a:r>
              <a:rPr lang="en-US" sz="2000" dirty="0" smtClean="0"/>
              <a:t>The project is dynamic. Therefore, the plan </a:t>
            </a:r>
            <a:r>
              <a:rPr lang="en-US" sz="2000" i="1" dirty="0" smtClean="0"/>
              <a:t>must</a:t>
            </a:r>
            <a:r>
              <a:rPr lang="en-US" sz="2000" dirty="0" smtClean="0"/>
              <a:t> be dynamic.</a:t>
            </a:r>
          </a:p>
          <a:p>
            <a:pPr marL="0" indent="0" eaLnBrk="1" hangingPunct="1"/>
            <a:r>
              <a:rPr lang="en-US" sz="2000" dirty="0"/>
              <a:t>A</a:t>
            </a:r>
            <a:r>
              <a:rPr lang="en-US" sz="2000" dirty="0" smtClean="0"/>
              <a:t>s the team identifies additional work that was not initially envisioned during the launch, these tasks are added to the plan.</a:t>
            </a:r>
          </a:p>
          <a:p>
            <a:pPr marL="0" indent="0" eaLnBrk="1" hangingPunct="1"/>
            <a:r>
              <a:rPr lang="en-US" sz="2000" dirty="0" smtClean="0"/>
              <a:t>Therefore, the team needs to constantly monitor the plan to understand the status of the project with respect to the committed completion date.</a:t>
            </a:r>
          </a:p>
          <a:p>
            <a:pPr marL="0" indent="0" eaLnBrk="1" hangingPunct="1"/>
            <a:r>
              <a:rPr lang="en-US" sz="2000" dirty="0" smtClean="0"/>
              <a:t>There are a number of measures used in TSP that support the team so that they have up-to-date knowledge of schedule status.</a:t>
            </a:r>
          </a:p>
          <a:p>
            <a:pPr marL="0" indent="0" eaLnBrk="1" hangingPunct="1"/>
            <a:r>
              <a:rPr lang="en-US" sz="2000" dirty="0" smtClean="0"/>
              <a:t>TSP software tools support the team in developing, monitoring, and managing your TSP plan. Examples include</a:t>
            </a:r>
          </a:p>
          <a:p>
            <a:pPr marL="747713" lvl="1" indent="-347663" eaLnBrk="1" hangingPunct="1"/>
            <a:r>
              <a:rPr lang="en-US" sz="2000" dirty="0" smtClean="0"/>
              <a:t>TSP Excel Tool</a:t>
            </a:r>
          </a:p>
          <a:p>
            <a:pPr marL="747713" lvl="1" indent="-347663" eaLnBrk="1" hangingPunct="1"/>
            <a:r>
              <a:rPr lang="en-US" sz="2000" dirty="0" smtClean="0"/>
              <a:t>Process Dashboard</a:t>
            </a:r>
          </a:p>
          <a:p>
            <a:pPr marL="747713" lvl="1" indent="-347663" eaLnBrk="1" hangingPunct="1"/>
            <a:r>
              <a:rPr lang="en-US" sz="2000" dirty="0" smtClean="0"/>
              <a:t>Other proprietary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429091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546100"/>
            <a:ext cx="8505825" cy="344710"/>
          </a:xfrm>
        </p:spPr>
        <p:txBody>
          <a:bodyPr/>
          <a:lstStyle/>
          <a:p>
            <a:r>
              <a:rPr lang="en-US" dirty="0" smtClean="0"/>
              <a:t>The TSP Project Plan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 smtClean="0"/>
              <a:t>Different TSP support tools may have a dissimilar “look-and-feel,” but they all collect and report the same type of information.</a:t>
            </a:r>
          </a:p>
          <a:p>
            <a:pPr marL="0" indent="0"/>
            <a:r>
              <a:rPr lang="en-US" sz="2000" dirty="0" smtClean="0"/>
              <a:t>After the project commences, the TSP support tool reports team performance comparing performance estimates to actuals.</a:t>
            </a:r>
          </a:p>
          <a:p>
            <a:pPr marL="0" indent="0"/>
            <a:r>
              <a:rPr lang="en-US" sz="2000" dirty="0" smtClean="0"/>
              <a:t>Key performance indicators are reported in the tool’s project plan summary so that you (or any team member) can understand the team’s status at any time during the project.</a:t>
            </a:r>
            <a:endParaRPr lang="en-US" sz="2000" dirty="0"/>
          </a:p>
        </p:txBody>
      </p:sp>
      <p:pic>
        <p:nvPicPr>
          <p:cNvPr id="1026" name="Picture 2" descr="C:\Users\mkasunic\Desktop\iStock_000020482237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978" y="3870831"/>
            <a:ext cx="3542312" cy="235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5265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5" y="593600"/>
            <a:ext cx="8505825" cy="344710"/>
          </a:xfrm>
        </p:spPr>
        <p:txBody>
          <a:bodyPr/>
          <a:lstStyle/>
          <a:p>
            <a:pPr eaLnBrk="1" hangingPunct="1"/>
            <a:r>
              <a:rPr lang="en-US" dirty="0" smtClean="0"/>
              <a:t>Topics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>
          <a:xfrm>
            <a:off x="819150" y="1447800"/>
            <a:ext cx="7940675" cy="4648200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Introduction</a:t>
            </a:r>
          </a:p>
          <a:p>
            <a:pPr marL="0" indent="0" eaLnBrk="1" hangingPunct="1"/>
            <a:r>
              <a:rPr lang="en-US" dirty="0" smtClean="0"/>
              <a:t>Schedule status indicators</a:t>
            </a:r>
          </a:p>
          <a:p>
            <a:pPr marL="0" indent="0" eaLnBrk="1" hangingPunct="1"/>
            <a:r>
              <a:rPr lang="en-US" dirty="0" smtClean="0"/>
              <a:t>Maintaining team commitment</a:t>
            </a:r>
          </a:p>
        </p:txBody>
      </p:sp>
      <p:pic>
        <p:nvPicPr>
          <p:cNvPr id="1026" name="Picture 2" descr="C:\Users\mkasunic\Desktop\iStock_000016665292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413" y="3540124"/>
            <a:ext cx="2681287" cy="227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sosceles Triangle 4"/>
          <p:cNvSpPr/>
          <p:nvPr/>
        </p:nvSpPr>
        <p:spPr bwMode="auto">
          <a:xfrm rot="5400000">
            <a:off x="494895" y="1986202"/>
            <a:ext cx="274638" cy="236537"/>
          </a:xfrm>
          <a:prstGeom prst="triangl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9" tIns="46154" rIns="92309" bIns="46154"/>
          <a:lstStyle/>
          <a:p>
            <a:pPr>
              <a:tabLst>
                <a:tab pos="292100" algn="l"/>
                <a:tab pos="571500" algn="l"/>
              </a:tabLst>
              <a:defRPr/>
            </a:pPr>
            <a:endParaRPr lang="en-US" dirty="0"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57175" y="593600"/>
            <a:ext cx="8505825" cy="344488"/>
          </a:xfrm>
        </p:spPr>
        <p:txBody>
          <a:bodyPr/>
          <a:lstStyle/>
          <a:p>
            <a:r>
              <a:rPr lang="en-US" dirty="0" smtClean="0"/>
              <a:t>Schedule Status Indicators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700088" y="2643188"/>
            <a:ext cx="4673523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Blip>
                <a:blip r:embed="rId3"/>
              </a:buBlip>
            </a:pPr>
            <a:r>
              <a:rPr lang="en-US" sz="2000" dirty="0"/>
              <a:t>Earned value status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 smtClean="0"/>
              <a:t>Effort </a:t>
            </a:r>
            <a:r>
              <a:rPr lang="en-US" sz="2000" dirty="0"/>
              <a:t>growth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 smtClean="0"/>
              <a:t>Task hours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 smtClean="0"/>
              <a:t>To-date hours for completed tasks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sz="2000" dirty="0" smtClean="0"/>
              <a:t>To-date hours </a:t>
            </a:r>
            <a:r>
              <a:rPr lang="en-US" sz="2000" dirty="0"/>
              <a:t>for uncompleted tasks</a:t>
            </a:r>
          </a:p>
          <a:p>
            <a:pPr eaLnBrk="1" hangingPunct="1">
              <a:buBlip>
                <a:blip r:embed="rId3"/>
              </a:buBlip>
            </a:pPr>
            <a:r>
              <a:rPr lang="en-US" sz="2000" dirty="0" smtClean="0"/>
              <a:t>Project end date</a:t>
            </a:r>
            <a:endParaRPr lang="en-US" sz="2000" dirty="0"/>
          </a:p>
        </p:txBody>
      </p:sp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285750" y="1449388"/>
            <a:ext cx="8359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/>
              <a:t>In this section, we will explore a number of project status indicators to help you understand the status of your project.</a:t>
            </a:r>
          </a:p>
        </p:txBody>
      </p:sp>
      <p:pic>
        <p:nvPicPr>
          <p:cNvPr id="20485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25" y="2790825"/>
            <a:ext cx="2543175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6042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2C5C03E1-75B0-4807-9CE5-484A162502A6}"/>
    </a:ext>
  </a:extLst>
</a:theme>
</file>

<file path=ppt/theme/theme2.xml><?xml version="1.0" encoding="utf-8"?>
<a:theme xmlns:a="http://schemas.openxmlformats.org/drawingml/2006/main" name="2_coursewar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6699"/>
      </a:hlink>
      <a:folHlink>
        <a:srgbClr val="99CC00"/>
      </a:folHlink>
    </a:clrScheme>
    <a:fontScheme name="1_coursewa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309" tIns="46154" rIns="92309" bIns="46154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>
            <a:tab pos="292100" algn="l"/>
            <a:tab pos="571500" algn="l"/>
          </a:tabLst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coursewa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wa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wa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E3CC9E82-15B3-4A82-90EE-DCD76D998612}" vid="{C87C5457-86C9-4C40-A742-91D7687E6B4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5832</TotalTime>
  <Words>2993</Words>
  <Application>Microsoft Office PowerPoint</Application>
  <PresentationFormat>On-screen Show (4:3)</PresentationFormat>
  <Paragraphs>605</Paragraphs>
  <Slides>45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3" baseType="lpstr">
      <vt:lpstr>MS PGothic</vt:lpstr>
      <vt:lpstr>Arial</vt:lpstr>
      <vt:lpstr>Calibri</vt:lpstr>
      <vt:lpstr>Cambria Math</vt:lpstr>
      <vt:lpstr>Times</vt:lpstr>
      <vt:lpstr>Times New Roman</vt:lpstr>
      <vt:lpstr>1_courseware</vt:lpstr>
      <vt:lpstr>2_courseware</vt:lpstr>
      <vt:lpstr>PowerPoint Presentation</vt:lpstr>
      <vt:lpstr>PowerPoint Presentation</vt:lpstr>
      <vt:lpstr>Topics</vt:lpstr>
      <vt:lpstr>Where Are We?</vt:lpstr>
      <vt:lpstr>Tracking Status</vt:lpstr>
      <vt:lpstr>Planning is Dynamic</vt:lpstr>
      <vt:lpstr>The TSP Project Plan Summary</vt:lpstr>
      <vt:lpstr>Topics</vt:lpstr>
      <vt:lpstr>Schedule Status Indicators</vt:lpstr>
      <vt:lpstr>What is the Earned Value Method?</vt:lpstr>
      <vt:lpstr>TSP Earned Value Method</vt:lpstr>
      <vt:lpstr>Simple Example: Earned Value</vt:lpstr>
      <vt:lpstr>Using EV Method to Determine Schedule Status</vt:lpstr>
      <vt:lpstr>Example: Approximating the Schedule Status</vt:lpstr>
      <vt:lpstr>Estimating the Project Completion Date</vt:lpstr>
      <vt:lpstr>Example: Estimating Project Completion Date</vt:lpstr>
      <vt:lpstr>Assumptions of the EV Method</vt:lpstr>
      <vt:lpstr>Earned Value Example</vt:lpstr>
      <vt:lpstr>Why Is the Team Behind?</vt:lpstr>
      <vt:lpstr>Accurate Data is Key</vt:lpstr>
      <vt:lpstr>Test Your Understanding</vt:lpstr>
      <vt:lpstr>Example: Determining Current Status</vt:lpstr>
      <vt:lpstr>Investigating the Source of Schedule Deviation</vt:lpstr>
      <vt:lpstr>Checking Effort Growth</vt:lpstr>
      <vt:lpstr>Investigating the Source of Schedule Deviation</vt:lpstr>
      <vt:lpstr>Task Hours</vt:lpstr>
      <vt:lpstr>To-Date Hours for Tasks Completed</vt:lpstr>
      <vt:lpstr>To-Date Hours for Tasks Uncompleted</vt:lpstr>
      <vt:lpstr>Unrealized Earned Value</vt:lpstr>
      <vt:lpstr>Possible Problems With Task Set-Up</vt:lpstr>
      <vt:lpstr>Project End Date</vt:lpstr>
      <vt:lpstr>Project End Dates</vt:lpstr>
      <vt:lpstr>Predicted End Date</vt:lpstr>
      <vt:lpstr>A Quick Way to Estimate Predicted End Date</vt:lpstr>
      <vt:lpstr>Section Summary</vt:lpstr>
      <vt:lpstr>Managing the Plan Exercise</vt:lpstr>
      <vt:lpstr>Topics</vt:lpstr>
      <vt:lpstr>Owning the Plan Commitments</vt:lpstr>
      <vt:lpstr>Promoting Team Ownership of the Plan</vt:lpstr>
      <vt:lpstr>Weekly Meeting</vt:lpstr>
      <vt:lpstr>Working With the Planning Manager</vt:lpstr>
      <vt:lpstr>Working with the Customer-Interface Manager</vt:lpstr>
      <vt:lpstr>Working with the TSP Coach</vt:lpstr>
      <vt:lpstr>Messages to Remember</vt:lpstr>
      <vt:lpstr>PowerPoint Presentation</vt:lpstr>
    </vt:vector>
  </TitlesOfParts>
  <Company>Software Engineering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SEI Presentation (Full Color): Preformatted Design and Template Items</dc:title>
  <dc:creator>wrt</dc:creator>
  <cp:lastModifiedBy>wrn_loc_adm</cp:lastModifiedBy>
  <cp:revision>217</cp:revision>
  <cp:lastPrinted>2012-11-30T14:24:16Z</cp:lastPrinted>
  <dcterms:created xsi:type="dcterms:W3CDTF">2007-05-16T19:24:26Z</dcterms:created>
  <dcterms:modified xsi:type="dcterms:W3CDTF">2018-09-06T00:15:52Z</dcterms:modified>
</cp:coreProperties>
</file>